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098" r:id="rId1"/>
  </p:sldMasterIdLst>
  <p:notesMasterIdLst>
    <p:notesMasterId r:id="rId10"/>
  </p:notesMasterIdLst>
  <p:handoutMasterIdLst>
    <p:handoutMasterId r:id="rId11"/>
  </p:handoutMasterIdLst>
  <p:sldIdLst>
    <p:sldId id="347" r:id="rId2"/>
    <p:sldId id="425" r:id="rId3"/>
    <p:sldId id="431" r:id="rId4"/>
    <p:sldId id="386" r:id="rId5"/>
    <p:sldId id="428" r:id="rId6"/>
    <p:sldId id="430" r:id="rId7"/>
    <p:sldId id="433" r:id="rId8"/>
    <p:sldId id="432" r:id="rId9"/>
  </p:sldIdLst>
  <p:sldSz cx="9144000" cy="6858000" type="screen4x3"/>
  <p:notesSz cx="6799263" cy="9929813"/>
  <p:defaultTextStyle>
    <a:defPPr>
      <a:defRPr lang="en-GB"/>
    </a:defPPr>
    <a:lvl1pPr algn="l" defTabSz="449263" rtl="0" fontAlgn="base">
      <a:spcBef>
        <a:spcPct val="0"/>
      </a:spcBef>
      <a:spcAft>
        <a:spcPct val="0"/>
      </a:spcAft>
      <a:defRPr kern="1200">
        <a:solidFill>
          <a:schemeClr val="bg1"/>
        </a:solidFill>
        <a:latin typeface="Arial" charset="0"/>
        <a:ea typeface="DejaVu Sans" charset="0"/>
        <a:cs typeface="DejaVu Sans" charset="0"/>
      </a:defRPr>
    </a:lvl1pPr>
    <a:lvl2pPr marL="742950" indent="-285750" algn="l" defTabSz="449263" rtl="0" fontAlgn="base">
      <a:spcBef>
        <a:spcPct val="0"/>
      </a:spcBef>
      <a:spcAft>
        <a:spcPct val="0"/>
      </a:spcAft>
      <a:defRPr kern="1200">
        <a:solidFill>
          <a:schemeClr val="bg1"/>
        </a:solidFill>
        <a:latin typeface="Arial" charset="0"/>
        <a:ea typeface="DejaVu Sans" charset="0"/>
        <a:cs typeface="DejaVu Sans" charset="0"/>
      </a:defRPr>
    </a:lvl2pPr>
    <a:lvl3pPr marL="1143000" indent="-228600" algn="l" defTabSz="449263" rtl="0" fontAlgn="base">
      <a:spcBef>
        <a:spcPct val="0"/>
      </a:spcBef>
      <a:spcAft>
        <a:spcPct val="0"/>
      </a:spcAft>
      <a:defRPr kern="1200">
        <a:solidFill>
          <a:schemeClr val="bg1"/>
        </a:solidFill>
        <a:latin typeface="Arial" charset="0"/>
        <a:ea typeface="DejaVu Sans" charset="0"/>
        <a:cs typeface="DejaVu Sans" charset="0"/>
      </a:defRPr>
    </a:lvl3pPr>
    <a:lvl4pPr marL="1600200" indent="-228600" algn="l" defTabSz="449263" rtl="0" fontAlgn="base">
      <a:spcBef>
        <a:spcPct val="0"/>
      </a:spcBef>
      <a:spcAft>
        <a:spcPct val="0"/>
      </a:spcAft>
      <a:defRPr kern="1200">
        <a:solidFill>
          <a:schemeClr val="bg1"/>
        </a:solidFill>
        <a:latin typeface="Arial" charset="0"/>
        <a:ea typeface="DejaVu Sans" charset="0"/>
        <a:cs typeface="DejaVu Sans" charset="0"/>
      </a:defRPr>
    </a:lvl4pPr>
    <a:lvl5pPr marL="2057400" indent="-228600" algn="l" defTabSz="449263" rtl="0" fontAlgn="base">
      <a:spcBef>
        <a:spcPct val="0"/>
      </a:spcBef>
      <a:spcAft>
        <a:spcPct val="0"/>
      </a:spcAft>
      <a:defRPr kern="1200">
        <a:solidFill>
          <a:schemeClr val="bg1"/>
        </a:solidFill>
        <a:latin typeface="Arial" charset="0"/>
        <a:ea typeface="DejaVu Sans" charset="0"/>
        <a:cs typeface="DejaVu Sans" charset="0"/>
      </a:defRPr>
    </a:lvl5pPr>
    <a:lvl6pPr marL="2286000" algn="l" defTabSz="457200" rtl="0" eaLnBrk="1" latinLnBrk="0" hangingPunct="1">
      <a:defRPr kern="1200">
        <a:solidFill>
          <a:schemeClr val="bg1"/>
        </a:solidFill>
        <a:latin typeface="Arial" charset="0"/>
        <a:ea typeface="DejaVu Sans" charset="0"/>
        <a:cs typeface="DejaVu Sans" charset="0"/>
      </a:defRPr>
    </a:lvl6pPr>
    <a:lvl7pPr marL="2743200" algn="l" defTabSz="457200" rtl="0" eaLnBrk="1" latinLnBrk="0" hangingPunct="1">
      <a:defRPr kern="1200">
        <a:solidFill>
          <a:schemeClr val="bg1"/>
        </a:solidFill>
        <a:latin typeface="Arial" charset="0"/>
        <a:ea typeface="DejaVu Sans" charset="0"/>
        <a:cs typeface="DejaVu Sans" charset="0"/>
      </a:defRPr>
    </a:lvl7pPr>
    <a:lvl8pPr marL="3200400" algn="l" defTabSz="457200" rtl="0" eaLnBrk="1" latinLnBrk="0" hangingPunct="1">
      <a:defRPr kern="1200">
        <a:solidFill>
          <a:schemeClr val="bg1"/>
        </a:solidFill>
        <a:latin typeface="Arial" charset="0"/>
        <a:ea typeface="DejaVu Sans" charset="0"/>
        <a:cs typeface="DejaVu Sans" charset="0"/>
      </a:defRPr>
    </a:lvl8pPr>
    <a:lvl9pPr marL="3657600" algn="l" defTabSz="457200" rtl="0" eaLnBrk="1" latinLnBrk="0" hangingPunct="1">
      <a:defRPr kern="1200">
        <a:solidFill>
          <a:schemeClr val="bg1"/>
        </a:solidFill>
        <a:latin typeface="Arial" charset="0"/>
        <a:ea typeface="DejaVu Sans" charset="0"/>
        <a:cs typeface="DejaVu Sans" charset="0"/>
      </a:defRPr>
    </a:lvl9pPr>
  </p:defaultTextStyle>
  <p:extLst>
    <p:ext uri="{EFAFB233-063F-42B5-8137-9DF3F51BA10A}">
      <p15:sldGuideLst xmlns:p15="http://schemas.microsoft.com/office/powerpoint/2012/main">
        <p15:guide id="1" orient="horz" pos="754" userDrawn="1">
          <p15:clr>
            <a:srgbClr val="A4A3A4"/>
          </p15:clr>
        </p15:guide>
        <p15:guide id="2" pos="295">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A3CE"/>
    <a:srgbClr val="00588C"/>
    <a:srgbClr val="C9C400"/>
    <a:srgbClr val="6600CC"/>
    <a:srgbClr val="CCCC00"/>
    <a:srgbClr val="808000"/>
    <a:srgbClr val="9933FF"/>
    <a:srgbClr val="6C00B4"/>
    <a:srgbClr val="8C3383"/>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981" autoAdjust="0"/>
    <p:restoredTop sz="69850" autoAdjust="0"/>
  </p:normalViewPr>
  <p:slideViewPr>
    <p:cSldViewPr>
      <p:cViewPr varScale="1">
        <p:scale>
          <a:sx n="64" d="100"/>
          <a:sy n="64" d="100"/>
        </p:scale>
        <p:origin x="816" y="62"/>
      </p:cViewPr>
      <p:guideLst>
        <p:guide orient="horz" pos="754"/>
        <p:guide pos="295"/>
      </p:guideLst>
    </p:cSldViewPr>
  </p:slideViewPr>
  <p:outlineViewPr>
    <p:cViewPr>
      <p:scale>
        <a:sx n="33" d="100"/>
        <a:sy n="33" d="100"/>
      </p:scale>
      <p:origin x="0" y="-399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71" d="100"/>
          <a:sy n="71" d="100"/>
        </p:scale>
        <p:origin x="-2184" y="-90"/>
      </p:cViewPr>
      <p:guideLst>
        <p:guide orient="horz" pos="3128"/>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4434" name="Rectangle 1026"/>
          <p:cNvSpPr>
            <a:spLocks noGrp="1" noChangeArrowheads="1"/>
          </p:cNvSpPr>
          <p:nvPr>
            <p:ph type="hdr" sz="quarter"/>
          </p:nvPr>
        </p:nvSpPr>
        <p:spPr bwMode="auto">
          <a:xfrm>
            <a:off x="0" y="0"/>
            <a:ext cx="2975969" cy="53399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fr-FR"/>
          </a:p>
        </p:txBody>
      </p:sp>
      <p:sp>
        <p:nvSpPr>
          <p:cNvPr id="274435" name="Rectangle 1027"/>
          <p:cNvSpPr>
            <a:spLocks noGrp="1" noChangeArrowheads="1"/>
          </p:cNvSpPr>
          <p:nvPr>
            <p:ph type="dt" sz="quarter" idx="1"/>
          </p:nvPr>
        </p:nvSpPr>
        <p:spPr bwMode="auto">
          <a:xfrm>
            <a:off x="3815345" y="0"/>
            <a:ext cx="2975969" cy="53399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4C4C6933-0597-AB46-BFFB-39A869282E23}" type="datetimeFigureOut">
              <a:rPr lang="fr-FR"/>
              <a:pPr/>
              <a:t>10/10/2018</a:t>
            </a:fld>
            <a:endParaRPr lang="fr-FR"/>
          </a:p>
        </p:txBody>
      </p:sp>
      <p:sp>
        <p:nvSpPr>
          <p:cNvPr id="274436" name="Rectangle 1028"/>
          <p:cNvSpPr>
            <a:spLocks noGrp="1" noChangeArrowheads="1"/>
          </p:cNvSpPr>
          <p:nvPr>
            <p:ph type="ftr" sz="quarter" idx="2"/>
          </p:nvPr>
        </p:nvSpPr>
        <p:spPr bwMode="auto">
          <a:xfrm>
            <a:off x="0" y="9459388"/>
            <a:ext cx="2975969" cy="457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fr-FR"/>
          </a:p>
        </p:txBody>
      </p:sp>
      <p:sp>
        <p:nvSpPr>
          <p:cNvPr id="274437" name="Rectangle 1029"/>
          <p:cNvSpPr>
            <a:spLocks noGrp="1" noChangeArrowheads="1"/>
          </p:cNvSpPr>
          <p:nvPr>
            <p:ph type="sldNum" sz="quarter" idx="3"/>
          </p:nvPr>
        </p:nvSpPr>
        <p:spPr bwMode="auto">
          <a:xfrm>
            <a:off x="3815345" y="9459388"/>
            <a:ext cx="2975969" cy="457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FA92861-6423-6F4A-B8BB-F394934BF6BA}" type="slidenum">
              <a:rPr lang="fr-FR"/>
              <a:pPr/>
              <a:t>‹N›</a:t>
            </a:fld>
            <a:endParaRPr lang="fr-FR"/>
          </a:p>
        </p:txBody>
      </p:sp>
    </p:spTree>
    <p:extLst>
      <p:ext uri="{BB962C8B-B14F-4D97-AF65-F5344CB8AC3E}">
        <p14:creationId xmlns:p14="http://schemas.microsoft.com/office/powerpoint/2010/main" val="34038426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AutoShape 1"/>
          <p:cNvSpPr>
            <a:spLocks noChangeArrowheads="1"/>
          </p:cNvSpPr>
          <p:nvPr/>
        </p:nvSpPr>
        <p:spPr bwMode="auto">
          <a:xfrm>
            <a:off x="0" y="0"/>
            <a:ext cx="6799263" cy="9929813"/>
          </a:xfrm>
          <a:prstGeom prst="roundRect">
            <a:avLst>
              <a:gd name="adj" fmla="val 23"/>
            </a:avLst>
          </a:prstGeom>
          <a:solidFill>
            <a:srgbClr val="FFFFFF"/>
          </a:solidFill>
          <a:ln w="9525">
            <a:noFill/>
            <a:round/>
            <a:headEnd/>
            <a:tailEnd/>
          </a:ln>
          <a:effectLst/>
        </p:spPr>
        <p:txBody>
          <a:bodyPr wrap="none" anchor="ctr"/>
          <a:lstStyle/>
          <a:p>
            <a:pPr>
              <a:buClr>
                <a:srgbClr val="000000"/>
              </a:buClr>
              <a:buSzPct val="100000"/>
              <a:buFont typeface="Times New Roman" pitchFamily="16" charset="0"/>
              <a:buNone/>
              <a:defRPr/>
            </a:pPr>
            <a:endParaRPr lang="fr-FR">
              <a:ea typeface="+mn-ea"/>
              <a:cs typeface="+mn-cs"/>
            </a:endParaRPr>
          </a:p>
        </p:txBody>
      </p:sp>
      <p:sp>
        <p:nvSpPr>
          <p:cNvPr id="4098" name="Text Box 2"/>
          <p:cNvSpPr txBox="1">
            <a:spLocks noChangeArrowheads="1"/>
          </p:cNvSpPr>
          <p:nvPr/>
        </p:nvSpPr>
        <p:spPr bwMode="auto">
          <a:xfrm>
            <a:off x="0" y="0"/>
            <a:ext cx="2945765" cy="495855"/>
          </a:xfrm>
          <a:prstGeom prst="rect">
            <a:avLst/>
          </a:prstGeom>
          <a:noFill/>
          <a:ln w="9525">
            <a:noFill/>
            <a:round/>
            <a:headEnd/>
            <a:tailEnd/>
          </a:ln>
          <a:effectLst/>
        </p:spPr>
        <p:txBody>
          <a:bodyPr wrap="none" anchor="ctr"/>
          <a:lstStyle/>
          <a:p>
            <a:pPr>
              <a:buClr>
                <a:srgbClr val="000000"/>
              </a:buClr>
              <a:buSzPct val="100000"/>
              <a:buFont typeface="Times New Roman" pitchFamily="16" charset="0"/>
              <a:buNone/>
              <a:defRPr/>
            </a:pPr>
            <a:endParaRPr lang="fr-FR">
              <a:ea typeface="+mn-ea"/>
              <a:cs typeface="+mn-cs"/>
            </a:endParaRPr>
          </a:p>
        </p:txBody>
      </p:sp>
      <p:sp>
        <p:nvSpPr>
          <p:cNvPr id="4099" name="Text Box 3"/>
          <p:cNvSpPr txBox="1">
            <a:spLocks noChangeArrowheads="1"/>
          </p:cNvSpPr>
          <p:nvPr/>
        </p:nvSpPr>
        <p:spPr bwMode="auto">
          <a:xfrm>
            <a:off x="3850319" y="0"/>
            <a:ext cx="2945765" cy="495855"/>
          </a:xfrm>
          <a:prstGeom prst="rect">
            <a:avLst/>
          </a:prstGeom>
          <a:noFill/>
          <a:ln w="9525">
            <a:noFill/>
            <a:round/>
            <a:headEnd/>
            <a:tailEnd/>
          </a:ln>
          <a:effectLst/>
        </p:spPr>
        <p:txBody>
          <a:bodyPr wrap="none" anchor="ctr"/>
          <a:lstStyle/>
          <a:p>
            <a:pPr>
              <a:buClr>
                <a:srgbClr val="000000"/>
              </a:buClr>
              <a:buSzPct val="100000"/>
              <a:buFont typeface="Times New Roman" pitchFamily="16" charset="0"/>
              <a:buNone/>
              <a:defRPr/>
            </a:pPr>
            <a:endParaRPr lang="fr-FR">
              <a:ea typeface="+mn-ea"/>
              <a:cs typeface="+mn-cs"/>
            </a:endParaRPr>
          </a:p>
        </p:txBody>
      </p:sp>
      <p:sp>
        <p:nvSpPr>
          <p:cNvPr id="92165" name="Rectangle 4"/>
          <p:cNvSpPr>
            <a:spLocks noGrp="1" noRot="1" noChangeAspect="1" noChangeArrowheads="1"/>
          </p:cNvSpPr>
          <p:nvPr>
            <p:ph type="sldImg"/>
          </p:nvPr>
        </p:nvSpPr>
        <p:spPr bwMode="auto">
          <a:xfrm>
            <a:off x="919163" y="746125"/>
            <a:ext cx="4957762" cy="3719513"/>
          </a:xfrm>
          <a:prstGeom prst="rect">
            <a:avLst/>
          </a:prstGeom>
          <a:noFill/>
          <a:ln w="9525">
            <a:noFill/>
            <a:round/>
            <a:headEnd/>
            <a:tailEnd/>
          </a:ln>
        </p:spPr>
      </p:sp>
      <p:sp>
        <p:nvSpPr>
          <p:cNvPr id="4101" name="Rectangle 5"/>
          <p:cNvSpPr>
            <a:spLocks noGrp="1" noChangeArrowheads="1"/>
          </p:cNvSpPr>
          <p:nvPr>
            <p:ph type="body"/>
          </p:nvPr>
        </p:nvSpPr>
        <p:spPr bwMode="auto">
          <a:xfrm>
            <a:off x="680405" y="4715392"/>
            <a:ext cx="5435277" cy="446587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fr-FR" noProof="0"/>
          </a:p>
        </p:txBody>
      </p:sp>
      <p:sp>
        <p:nvSpPr>
          <p:cNvPr id="4102" name="Text Box 6"/>
          <p:cNvSpPr txBox="1">
            <a:spLocks noChangeArrowheads="1"/>
          </p:cNvSpPr>
          <p:nvPr/>
        </p:nvSpPr>
        <p:spPr bwMode="auto">
          <a:xfrm>
            <a:off x="0" y="9430780"/>
            <a:ext cx="2945765" cy="495855"/>
          </a:xfrm>
          <a:prstGeom prst="rect">
            <a:avLst/>
          </a:prstGeom>
          <a:noFill/>
          <a:ln w="9525">
            <a:noFill/>
            <a:round/>
            <a:headEnd/>
            <a:tailEnd/>
          </a:ln>
          <a:effectLst/>
        </p:spPr>
        <p:txBody>
          <a:bodyPr wrap="none" anchor="ctr"/>
          <a:lstStyle/>
          <a:p>
            <a:pPr>
              <a:buClr>
                <a:srgbClr val="000000"/>
              </a:buClr>
              <a:buSzPct val="100000"/>
              <a:buFont typeface="Times New Roman" pitchFamily="16" charset="0"/>
              <a:buNone/>
              <a:defRPr/>
            </a:pPr>
            <a:endParaRPr lang="fr-FR">
              <a:ea typeface="+mn-ea"/>
              <a:cs typeface="+mn-cs"/>
            </a:endParaRPr>
          </a:p>
        </p:txBody>
      </p:sp>
      <p:sp>
        <p:nvSpPr>
          <p:cNvPr id="4103" name="Rectangle 7"/>
          <p:cNvSpPr>
            <a:spLocks noGrp="1" noChangeArrowheads="1"/>
          </p:cNvSpPr>
          <p:nvPr>
            <p:ph type="sldNum"/>
          </p:nvPr>
        </p:nvSpPr>
        <p:spPr bwMode="auto">
          <a:xfrm>
            <a:off x="3850319" y="9430781"/>
            <a:ext cx="2944174" cy="494266"/>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r">
              <a:buClr>
                <a:srgbClr val="000000"/>
              </a:buClr>
              <a:buSzPct val="100000"/>
              <a:buFont typeface="Times New Roman" charset="0"/>
              <a:buNone/>
              <a:tabLst>
                <a:tab pos="723900" algn="l"/>
                <a:tab pos="1447800" algn="l"/>
                <a:tab pos="2171700" algn="l"/>
                <a:tab pos="2895600" algn="l"/>
              </a:tabLst>
              <a:defRPr sz="1200">
                <a:solidFill>
                  <a:srgbClr val="000000"/>
                </a:solidFill>
                <a:latin typeface="Times New Roman" charset="0"/>
              </a:defRPr>
            </a:lvl1pPr>
          </a:lstStyle>
          <a:p>
            <a:fld id="{98DF8632-59B4-E246-8B62-AE93E607D240}" type="slidenum">
              <a:rPr lang="en-US"/>
              <a:pPr/>
              <a:t>‹N›</a:t>
            </a:fld>
            <a:endParaRPr lang="en-US"/>
          </a:p>
        </p:txBody>
      </p:sp>
    </p:spTree>
    <p:extLst>
      <p:ext uri="{BB962C8B-B14F-4D97-AF65-F5344CB8AC3E}">
        <p14:creationId xmlns:p14="http://schemas.microsoft.com/office/powerpoint/2010/main" val="136592645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128"/>
        <a:cs typeface="+mn-cs"/>
      </a:defRPr>
    </a:lvl2pPr>
    <a:lvl3pPr marL="11430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128"/>
        <a:cs typeface="+mn-cs"/>
      </a:defRPr>
    </a:lvl3pPr>
    <a:lvl4pPr marL="16002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128"/>
        <a:cs typeface="+mn-cs"/>
      </a:defRPr>
    </a:lvl4pPr>
    <a:lvl5pPr marL="20574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712913" y="768350"/>
            <a:ext cx="2828925" cy="2122488"/>
          </a:xfrm>
        </p:spPr>
      </p:sp>
      <p:sp>
        <p:nvSpPr>
          <p:cNvPr id="3" name="Espace réservé des commentaires 2"/>
          <p:cNvSpPr>
            <a:spLocks noGrp="1"/>
          </p:cNvSpPr>
          <p:nvPr>
            <p:ph type="body" idx="1"/>
          </p:nvPr>
        </p:nvSpPr>
        <p:spPr>
          <a:xfrm>
            <a:off x="687151" y="3090909"/>
            <a:ext cx="4894756" cy="6358468"/>
          </a:xfrm>
          <a:solidFill>
            <a:srgbClr val="FFFFFF"/>
          </a:solidFill>
          <a:ln w="9525">
            <a:noFill/>
            <a:miter lim="800000"/>
            <a:headEnd/>
            <a:tailEnd/>
          </a:ln>
          <a:effectLst/>
        </p:spPr>
        <p:txBody>
          <a:bodyPr vert="horz" wrap="square" lIns="93177" tIns="46589" rIns="93177" bIns="46589" numCol="1" anchor="t" anchorCtr="0" compatLnSpc="1">
            <a:prstTxWarp prst="textNoShape">
              <a:avLst/>
            </a:prstTxWarp>
          </a:bodyPr>
          <a:lstStyle/>
          <a:p>
            <a:r>
              <a:rPr lang="en-US" sz="1400" b="1" kern="1200" baseline="0" dirty="0">
                <a:solidFill>
                  <a:srgbClr val="000000"/>
                </a:solidFill>
                <a:effectLst/>
                <a:latin typeface="Times New Roman" pitchFamily="16" charset="0"/>
                <a:ea typeface="+mn-ea"/>
                <a:cs typeface="+mn-cs"/>
              </a:rPr>
              <a:t>Company doing well  FY16 very good year+10% EBIT 18%</a:t>
            </a:r>
          </a:p>
          <a:p>
            <a:r>
              <a:rPr lang="en-US" sz="1400" b="1" kern="1200" baseline="0" dirty="0">
                <a:solidFill>
                  <a:srgbClr val="000000"/>
                </a:solidFill>
                <a:effectLst/>
                <a:latin typeface="Times New Roman" pitchFamily="16" charset="0"/>
                <a:ea typeface="+mn-ea"/>
                <a:cs typeface="+mn-cs"/>
              </a:rPr>
              <a:t>Our job – anticipate your needs</a:t>
            </a:r>
          </a:p>
          <a:p>
            <a:r>
              <a:rPr lang="en-US" sz="1400" b="1" kern="1200" baseline="0" dirty="0">
                <a:solidFill>
                  <a:srgbClr val="000000"/>
                </a:solidFill>
                <a:effectLst/>
                <a:latin typeface="Times New Roman" pitchFamily="16" charset="0"/>
                <a:ea typeface="+mn-ea"/>
                <a:cs typeface="+mn-cs"/>
              </a:rPr>
              <a:t>Consumer IT</a:t>
            </a:r>
          </a:p>
          <a:p>
            <a:r>
              <a:rPr lang="en-US" sz="1400" b="1" kern="1200" baseline="0" dirty="0">
                <a:solidFill>
                  <a:srgbClr val="000000"/>
                </a:solidFill>
                <a:effectLst/>
                <a:latin typeface="Times New Roman" pitchFamily="16" charset="0"/>
                <a:ea typeface="+mn-ea"/>
                <a:cs typeface="+mn-cs"/>
              </a:rPr>
              <a:t>Mobile apps</a:t>
            </a:r>
          </a:p>
          <a:p>
            <a:r>
              <a:rPr lang="en-US" sz="1400" b="1" kern="1200" baseline="0" dirty="0">
                <a:solidFill>
                  <a:srgbClr val="000000"/>
                </a:solidFill>
                <a:effectLst/>
                <a:latin typeface="Times New Roman" pitchFamily="16" charset="0"/>
                <a:ea typeface="+mn-ea"/>
                <a:cs typeface="+mn-cs"/>
              </a:rPr>
              <a:t>Mobile Enterprise Apps</a:t>
            </a:r>
          </a:p>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charset="0"/>
              <a:buNone/>
              <a:tabLst/>
              <a:defRPr/>
            </a:pPr>
            <a:r>
              <a:rPr lang="en-US" sz="1400" b="1" kern="1200" baseline="0" dirty="0">
                <a:solidFill>
                  <a:srgbClr val="000000"/>
                </a:solidFill>
                <a:effectLst/>
                <a:latin typeface="Times New Roman" pitchFamily="16" charset="0"/>
                <a:ea typeface="+mn-ea"/>
                <a:cs typeface="+mn-cs"/>
              </a:rPr>
              <a:t>Web site becomes Web app</a:t>
            </a:r>
          </a:p>
          <a:p>
            <a:r>
              <a:rPr lang="en-US" sz="1400" b="1" kern="1200" baseline="0" dirty="0">
                <a:solidFill>
                  <a:srgbClr val="000000"/>
                </a:solidFill>
                <a:effectLst/>
                <a:latin typeface="Times New Roman" pitchFamily="16" charset="0"/>
                <a:ea typeface="+mn-ea"/>
                <a:cs typeface="+mn-cs"/>
              </a:rPr>
              <a:t>Web apps &amp; Mobile apps converge</a:t>
            </a:r>
          </a:p>
          <a:p>
            <a:r>
              <a:rPr lang="en-US" sz="1400" b="1" kern="1200" baseline="0" dirty="0">
                <a:solidFill>
                  <a:srgbClr val="000000"/>
                </a:solidFill>
                <a:effectLst/>
                <a:latin typeface="Times New Roman" pitchFamily="16" charset="0"/>
                <a:ea typeface="+mn-ea"/>
                <a:cs typeface="+mn-cs"/>
              </a:rPr>
              <a:t>SAGE 10€/month, Why ? </a:t>
            </a:r>
            <a:r>
              <a:rPr lang="en-US" sz="1400" b="1" kern="1200" baseline="0" dirty="0" err="1">
                <a:solidFill>
                  <a:srgbClr val="000000"/>
                </a:solidFill>
                <a:effectLst/>
                <a:latin typeface="Times New Roman" pitchFamily="16" charset="0"/>
                <a:ea typeface="+mn-ea"/>
                <a:cs typeface="+mn-cs"/>
              </a:rPr>
              <a:t>Xero</a:t>
            </a:r>
            <a:r>
              <a:rPr lang="en-US" sz="1400" b="1" kern="1200" baseline="0" dirty="0">
                <a:solidFill>
                  <a:srgbClr val="000000"/>
                </a:solidFill>
                <a:effectLst/>
                <a:latin typeface="Times New Roman" pitchFamily="16" charset="0"/>
                <a:ea typeface="+mn-ea"/>
                <a:cs typeface="+mn-cs"/>
              </a:rPr>
              <a:t> eating their lunch!</a:t>
            </a:r>
          </a:p>
          <a:p>
            <a:r>
              <a:rPr lang="en-US" sz="1400" b="1" kern="1200" baseline="0" dirty="0">
                <a:solidFill>
                  <a:srgbClr val="000000"/>
                </a:solidFill>
                <a:effectLst/>
                <a:latin typeface="Times New Roman" pitchFamily="16" charset="0"/>
                <a:ea typeface="+mn-ea"/>
                <a:cs typeface="+mn-cs"/>
              </a:rPr>
              <a:t>Security</a:t>
            </a:r>
          </a:p>
          <a:p>
            <a:r>
              <a:rPr lang="en-US" sz="1400" b="1" kern="1200" baseline="0" dirty="0">
                <a:solidFill>
                  <a:srgbClr val="000000"/>
                </a:solidFill>
                <a:effectLst/>
                <a:latin typeface="Times New Roman" pitchFamily="16" charset="0"/>
                <a:ea typeface="+mn-ea"/>
                <a:cs typeface="+mn-cs"/>
              </a:rPr>
              <a:t>Cloud</a:t>
            </a:r>
          </a:p>
        </p:txBody>
      </p:sp>
      <p:sp>
        <p:nvSpPr>
          <p:cNvPr id="4" name="Espace réservé du numéro de diapositive 3"/>
          <p:cNvSpPr>
            <a:spLocks noGrp="1"/>
          </p:cNvSpPr>
          <p:nvPr>
            <p:ph type="sldNum" idx="10"/>
          </p:nvPr>
        </p:nvSpPr>
        <p:spPr/>
        <p:txBody>
          <a:bodyPr/>
          <a:lstStyle/>
          <a:p>
            <a:pPr>
              <a:defRPr/>
            </a:pPr>
            <a:fld id="{37A2CEF9-CA02-420D-BE60-463F9652CB90}" type="slidenum">
              <a:rPr lang="en-US" smtClean="0"/>
              <a:pPr>
                <a:defRPr/>
              </a:pPr>
              <a:t>1</a:t>
            </a:fld>
            <a:endParaRPr lang="en-US"/>
          </a:p>
        </p:txBody>
      </p:sp>
    </p:spTree>
    <p:extLst>
      <p:ext uri="{BB962C8B-B14F-4D97-AF65-F5344CB8AC3E}">
        <p14:creationId xmlns:p14="http://schemas.microsoft.com/office/powerpoint/2010/main" val="3376400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712913" y="768350"/>
            <a:ext cx="2828925" cy="2122488"/>
          </a:xfrm>
        </p:spPr>
      </p:sp>
      <p:sp>
        <p:nvSpPr>
          <p:cNvPr id="3" name="Espace réservé des commentaires 2"/>
          <p:cNvSpPr>
            <a:spLocks noGrp="1"/>
          </p:cNvSpPr>
          <p:nvPr>
            <p:ph type="body" idx="1"/>
          </p:nvPr>
        </p:nvSpPr>
        <p:spPr/>
        <p:txBody>
          <a:bodyPr>
            <a:normAutofit/>
          </a:bodyPr>
          <a:lstStyle/>
          <a:p>
            <a:r>
              <a:rPr lang="fr-FR" dirty="0" err="1">
                <a:solidFill>
                  <a:srgbClr val="02A3CE"/>
                </a:solidFill>
              </a:rPr>
              <a:t>Today</a:t>
            </a:r>
            <a:r>
              <a:rPr lang="fr-FR" dirty="0">
                <a:solidFill>
                  <a:srgbClr val="02A3CE"/>
                </a:solidFill>
              </a:rPr>
              <a:t> code </a:t>
            </a:r>
            <a:r>
              <a:rPr lang="fr-FR" dirty="0" err="1">
                <a:solidFill>
                  <a:srgbClr val="02A3CE"/>
                </a:solidFill>
              </a:rPr>
              <a:t>is</a:t>
            </a:r>
            <a:r>
              <a:rPr lang="fr-FR" dirty="0">
                <a:solidFill>
                  <a:srgbClr val="02A3CE"/>
                </a:solidFill>
              </a:rPr>
              <a:t> </a:t>
            </a:r>
            <a:r>
              <a:rPr lang="fr-FR" dirty="0" err="1">
                <a:solidFill>
                  <a:srgbClr val="02A3CE"/>
                </a:solidFill>
              </a:rPr>
              <a:t>slightly</a:t>
            </a:r>
            <a:r>
              <a:rPr lang="fr-FR" dirty="0">
                <a:solidFill>
                  <a:srgbClr val="02A3CE"/>
                </a:solidFill>
              </a:rPr>
              <a:t> </a:t>
            </a:r>
            <a:r>
              <a:rPr lang="fr-FR" dirty="0" err="1">
                <a:solidFill>
                  <a:srgbClr val="02A3CE"/>
                </a:solidFill>
              </a:rPr>
              <a:t>different</a:t>
            </a:r>
            <a:r>
              <a:rPr lang="fr-FR" dirty="0">
                <a:solidFill>
                  <a:srgbClr val="02A3CE"/>
                </a:solidFill>
              </a:rPr>
              <a:t> </a:t>
            </a:r>
          </a:p>
          <a:p>
            <a:r>
              <a:rPr lang="fr-FR" dirty="0" err="1">
                <a:solidFill>
                  <a:srgbClr val="02A3CE"/>
                </a:solidFill>
              </a:rPr>
              <a:t>We</a:t>
            </a:r>
            <a:r>
              <a:rPr lang="fr-FR" dirty="0">
                <a:solidFill>
                  <a:srgbClr val="02A3CE"/>
                </a:solidFill>
              </a:rPr>
              <a:t> </a:t>
            </a:r>
            <a:r>
              <a:rPr lang="fr-FR" dirty="0" err="1">
                <a:solidFill>
                  <a:srgbClr val="02A3CE"/>
                </a:solidFill>
              </a:rPr>
              <a:t>didn’t</a:t>
            </a:r>
            <a:r>
              <a:rPr lang="fr-FR" dirty="0">
                <a:solidFill>
                  <a:srgbClr val="02A3CE"/>
                </a:solidFill>
              </a:rPr>
              <a:t> </a:t>
            </a:r>
            <a:r>
              <a:rPr lang="fr-FR" dirty="0" err="1">
                <a:solidFill>
                  <a:srgbClr val="02A3CE"/>
                </a:solidFill>
              </a:rPr>
              <a:t>implement</a:t>
            </a:r>
            <a:r>
              <a:rPr lang="fr-FR" dirty="0">
                <a:solidFill>
                  <a:srgbClr val="02A3CE"/>
                </a:solidFill>
              </a:rPr>
              <a:t> all </a:t>
            </a:r>
            <a:r>
              <a:rPr lang="fr-FR" dirty="0" err="1">
                <a:solidFill>
                  <a:srgbClr val="02A3CE"/>
                </a:solidFill>
              </a:rPr>
              <a:t>features</a:t>
            </a:r>
            <a:r>
              <a:rPr lang="fr-FR" dirty="0">
                <a:solidFill>
                  <a:srgbClr val="02A3CE"/>
                </a:solidFill>
              </a:rPr>
              <a:t> in </a:t>
            </a:r>
            <a:r>
              <a:rPr lang="fr-FR" dirty="0" err="1">
                <a:solidFill>
                  <a:srgbClr val="02A3CE"/>
                </a:solidFill>
              </a:rPr>
              <a:t>each</a:t>
            </a:r>
            <a:r>
              <a:rPr lang="fr-FR" baseline="0" dirty="0">
                <a:solidFill>
                  <a:srgbClr val="02A3CE"/>
                </a:solidFill>
              </a:rPr>
              <a:t> </a:t>
            </a:r>
            <a:r>
              <a:rPr lang="fr-FR" baseline="0" dirty="0" err="1">
                <a:solidFill>
                  <a:srgbClr val="02A3CE"/>
                </a:solidFill>
              </a:rPr>
              <a:t>environment</a:t>
            </a:r>
            <a:endParaRPr lang="fr-FR" baseline="0" dirty="0">
              <a:solidFill>
                <a:srgbClr val="02A3CE"/>
              </a:solidFill>
            </a:endParaRPr>
          </a:p>
          <a:p>
            <a:r>
              <a:rPr lang="fr-FR" baseline="0" dirty="0" err="1">
                <a:solidFill>
                  <a:srgbClr val="02A3CE"/>
                </a:solidFill>
              </a:rPr>
              <a:t>We</a:t>
            </a:r>
            <a:r>
              <a:rPr lang="fr-FR" baseline="0" dirty="0">
                <a:solidFill>
                  <a:srgbClr val="02A3CE"/>
                </a:solidFill>
              </a:rPr>
              <a:t> </a:t>
            </a:r>
            <a:r>
              <a:rPr lang="fr-FR" baseline="0" dirty="0" err="1">
                <a:solidFill>
                  <a:srgbClr val="02A3CE"/>
                </a:solidFill>
              </a:rPr>
              <a:t>will</a:t>
            </a:r>
            <a:r>
              <a:rPr lang="fr-FR" baseline="0" dirty="0">
                <a:solidFill>
                  <a:srgbClr val="02A3CE"/>
                </a:solidFill>
              </a:rPr>
              <a:t> close the gap</a:t>
            </a:r>
            <a:endParaRPr lang="fr-FR" dirty="0">
              <a:solidFill>
                <a:srgbClr val="02A3CE"/>
              </a:solidFill>
            </a:endParaRPr>
          </a:p>
          <a:p>
            <a:r>
              <a:rPr lang="fr-FR" dirty="0">
                <a:solidFill>
                  <a:srgbClr val="02A3CE"/>
                </a:solidFill>
              </a:rPr>
              <a:t>( Input </a:t>
            </a:r>
            <a:r>
              <a:rPr lang="fr-FR" dirty="0" err="1">
                <a:solidFill>
                  <a:srgbClr val="02A3CE"/>
                </a:solidFill>
              </a:rPr>
              <a:t>Array</a:t>
            </a:r>
            <a:r>
              <a:rPr lang="fr-FR" dirty="0">
                <a:solidFill>
                  <a:srgbClr val="02A3CE"/>
                </a:solidFill>
              </a:rPr>
              <a:t>, Tables, </a:t>
            </a:r>
            <a:r>
              <a:rPr lang="fr-FR" dirty="0" err="1">
                <a:solidFill>
                  <a:srgbClr val="02A3CE"/>
                </a:solidFill>
              </a:rPr>
              <a:t>Trees</a:t>
            </a:r>
            <a:r>
              <a:rPr lang="fr-FR" dirty="0">
                <a:solidFill>
                  <a:srgbClr val="02A3CE"/>
                </a:solidFill>
              </a:rPr>
              <a:t> &amp;</a:t>
            </a:r>
            <a:r>
              <a:rPr lang="fr-FR" baseline="0" dirty="0">
                <a:solidFill>
                  <a:srgbClr val="02A3CE"/>
                </a:solidFill>
              </a:rPr>
              <a:t> </a:t>
            </a:r>
            <a:r>
              <a:rPr lang="fr-FR" baseline="0" dirty="0" err="1">
                <a:solidFill>
                  <a:srgbClr val="02A3CE"/>
                </a:solidFill>
              </a:rPr>
              <a:t>Parallel</a:t>
            </a:r>
            <a:r>
              <a:rPr lang="fr-FR" baseline="0" dirty="0">
                <a:solidFill>
                  <a:srgbClr val="02A3CE"/>
                </a:solidFill>
              </a:rPr>
              <a:t> </a:t>
            </a:r>
            <a:r>
              <a:rPr lang="fr-FR" baseline="0" dirty="0" err="1">
                <a:solidFill>
                  <a:srgbClr val="02A3CE"/>
                </a:solidFill>
              </a:rPr>
              <a:t>Dialogs</a:t>
            </a:r>
            <a:r>
              <a:rPr lang="fr-FR" baseline="0" dirty="0">
                <a:solidFill>
                  <a:srgbClr val="02A3CE"/>
                </a:solidFill>
              </a:rPr>
              <a:t>)</a:t>
            </a:r>
            <a:endParaRPr lang="fr-FR" dirty="0">
              <a:solidFill>
                <a:srgbClr val="02A3CE"/>
              </a:solidFill>
            </a:endParaRPr>
          </a:p>
          <a:p>
            <a:endParaRPr lang="fr-FR" dirty="0">
              <a:solidFill>
                <a:srgbClr val="02A3CE"/>
              </a:solidFill>
            </a:endParaRPr>
          </a:p>
          <a:p>
            <a:r>
              <a:rPr lang="fr-FR" dirty="0" err="1">
                <a:solidFill>
                  <a:srgbClr val="02A3CE"/>
                </a:solidFill>
              </a:rPr>
              <a:t>Fully</a:t>
            </a:r>
            <a:r>
              <a:rPr lang="fr-FR" dirty="0">
                <a:solidFill>
                  <a:srgbClr val="02A3CE"/>
                </a:solidFill>
              </a:rPr>
              <a:t> </a:t>
            </a:r>
            <a:r>
              <a:rPr lang="fr-FR" dirty="0" err="1">
                <a:solidFill>
                  <a:srgbClr val="02A3CE"/>
                </a:solidFill>
              </a:rPr>
              <a:t>functional</a:t>
            </a:r>
            <a:r>
              <a:rPr lang="fr-FR" dirty="0">
                <a:solidFill>
                  <a:srgbClr val="02A3CE"/>
                </a:solidFill>
              </a:rPr>
              <a:t> </a:t>
            </a:r>
            <a:r>
              <a:rPr lang="fr-FR" dirty="0" err="1">
                <a:solidFill>
                  <a:srgbClr val="02A3CE"/>
                </a:solidFill>
              </a:rPr>
              <a:t>Stack</a:t>
            </a:r>
            <a:r>
              <a:rPr lang="fr-FR" dirty="0">
                <a:solidFill>
                  <a:srgbClr val="02A3CE"/>
                </a:solidFill>
              </a:rPr>
              <a:t> </a:t>
            </a:r>
            <a:r>
              <a:rPr lang="fr-FR" dirty="0" err="1">
                <a:solidFill>
                  <a:srgbClr val="02A3CE"/>
                </a:solidFill>
              </a:rPr>
              <a:t>Layout</a:t>
            </a:r>
            <a:r>
              <a:rPr lang="fr-FR" dirty="0">
                <a:solidFill>
                  <a:srgbClr val="02A3CE"/>
                </a:solidFill>
              </a:rPr>
              <a:t> </a:t>
            </a:r>
          </a:p>
          <a:p>
            <a:endParaRPr lang="fr-FR" dirty="0">
              <a:solidFill>
                <a:srgbClr val="02A3CE"/>
              </a:solidFill>
            </a:endParaRPr>
          </a:p>
          <a:p>
            <a:r>
              <a:rPr lang="fr-FR" dirty="0" err="1">
                <a:solidFill>
                  <a:srgbClr val="02A3CE"/>
                </a:solidFill>
              </a:rPr>
              <a:t>Reinforce</a:t>
            </a:r>
            <a:r>
              <a:rPr lang="fr-FR" dirty="0">
                <a:solidFill>
                  <a:srgbClr val="02A3CE"/>
                </a:solidFill>
              </a:rPr>
              <a:t> </a:t>
            </a:r>
            <a:r>
              <a:rPr lang="fr-FR" baseline="0" dirty="0">
                <a:solidFill>
                  <a:srgbClr val="02A3CE"/>
                </a:solidFill>
              </a:rPr>
              <a:t> c</a:t>
            </a:r>
            <a:r>
              <a:rPr lang="fr-FR" dirty="0">
                <a:solidFill>
                  <a:srgbClr val="02A3CE"/>
                </a:solidFill>
              </a:rPr>
              <a:t>ross-</a:t>
            </a:r>
            <a:r>
              <a:rPr lang="fr-FR" dirty="0" err="1">
                <a:solidFill>
                  <a:srgbClr val="02A3CE"/>
                </a:solidFill>
              </a:rPr>
              <a:t>platform</a:t>
            </a:r>
            <a:r>
              <a:rPr lang="fr-FR" dirty="0">
                <a:solidFill>
                  <a:srgbClr val="02A3CE"/>
                </a:solidFill>
              </a:rPr>
              <a:t> message: « You focus on business</a:t>
            </a:r>
            <a:r>
              <a:rPr lang="fr-FR" baseline="0" dirty="0">
                <a:solidFill>
                  <a:srgbClr val="02A3CE"/>
                </a:solidFill>
              </a:rPr>
              <a:t> </a:t>
            </a:r>
            <a:r>
              <a:rPr lang="fr-FR" baseline="0" dirty="0" err="1">
                <a:solidFill>
                  <a:srgbClr val="02A3CE"/>
                </a:solidFill>
              </a:rPr>
              <a:t>logic</a:t>
            </a:r>
            <a:r>
              <a:rPr lang="fr-FR" baseline="0" dirty="0">
                <a:solidFill>
                  <a:srgbClr val="02A3CE"/>
                </a:solidFill>
              </a:rPr>
              <a:t>, </a:t>
            </a:r>
            <a:r>
              <a:rPr lang="fr-FR" baseline="0" dirty="0" err="1">
                <a:solidFill>
                  <a:srgbClr val="02A3CE"/>
                </a:solidFill>
              </a:rPr>
              <a:t>we</a:t>
            </a:r>
            <a:r>
              <a:rPr lang="fr-FR" baseline="0" dirty="0">
                <a:solidFill>
                  <a:srgbClr val="02A3CE"/>
                </a:solidFill>
              </a:rPr>
              <a:t> </a:t>
            </a:r>
            <a:r>
              <a:rPr lang="fr-FR" baseline="0" dirty="0" err="1">
                <a:solidFill>
                  <a:srgbClr val="02A3CE"/>
                </a:solidFill>
              </a:rPr>
              <a:t>take</a:t>
            </a:r>
            <a:r>
              <a:rPr lang="fr-FR" baseline="0" dirty="0">
                <a:solidFill>
                  <a:srgbClr val="02A3CE"/>
                </a:solidFill>
              </a:rPr>
              <a:t> care of the infrastructure »</a:t>
            </a:r>
          </a:p>
          <a:p>
            <a:endParaRPr lang="fr-FR" dirty="0">
              <a:solidFill>
                <a:srgbClr val="02A3CE"/>
              </a:solidFill>
            </a:endParaRPr>
          </a:p>
          <a:p>
            <a:r>
              <a:rPr lang="fr-FR" dirty="0">
                <a:solidFill>
                  <a:srgbClr val="02A3CE"/>
                </a:solidFill>
              </a:rPr>
              <a:t>Google: AI, image recognition and </a:t>
            </a:r>
            <a:r>
              <a:rPr lang="fr-FR" dirty="0" err="1">
                <a:solidFill>
                  <a:srgbClr val="02A3CE"/>
                </a:solidFill>
              </a:rPr>
              <a:t>voice</a:t>
            </a:r>
            <a:r>
              <a:rPr lang="fr-FR" dirty="0">
                <a:solidFill>
                  <a:srgbClr val="02A3CE"/>
                </a:solidFill>
              </a:rPr>
              <a:t> </a:t>
            </a:r>
            <a:r>
              <a:rPr lang="fr-FR" dirty="0" err="1">
                <a:solidFill>
                  <a:srgbClr val="02A3CE"/>
                </a:solidFill>
              </a:rPr>
              <a:t>commands</a:t>
            </a:r>
            <a:endParaRPr lang="fr-FR" dirty="0">
              <a:solidFill>
                <a:srgbClr val="02A3CE"/>
              </a:solidFill>
            </a:endParaRPr>
          </a:p>
          <a:p>
            <a:endParaRPr lang="fr-FR" sz="1200" b="1" dirty="0">
              <a:latin typeface="Arial Narrow" pitchFamily="34" charset="0"/>
            </a:endParaRPr>
          </a:p>
        </p:txBody>
      </p:sp>
      <p:sp>
        <p:nvSpPr>
          <p:cNvPr id="4" name="Espace réservé du numéro de diapositive 3"/>
          <p:cNvSpPr>
            <a:spLocks noGrp="1"/>
          </p:cNvSpPr>
          <p:nvPr>
            <p:ph type="sldNum" idx="10"/>
          </p:nvPr>
        </p:nvSpPr>
        <p:spPr/>
        <p:txBody>
          <a:bodyPr/>
          <a:lstStyle/>
          <a:p>
            <a:fld id="{98DF8632-59B4-E246-8B62-AE93E607D240}" type="slidenum">
              <a:rPr lang="en-US" smtClean="0"/>
              <a:pPr/>
              <a:t>2</a:t>
            </a:fld>
            <a:endParaRPr lang="en-US"/>
          </a:p>
        </p:txBody>
      </p:sp>
    </p:spTree>
    <p:extLst>
      <p:ext uri="{BB962C8B-B14F-4D97-AF65-F5344CB8AC3E}">
        <p14:creationId xmlns:p14="http://schemas.microsoft.com/office/powerpoint/2010/main" val="1025893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712913" y="768350"/>
            <a:ext cx="2828925" cy="2122488"/>
          </a:xfrm>
        </p:spPr>
      </p:sp>
      <p:sp>
        <p:nvSpPr>
          <p:cNvPr id="3" name="Espace réservé des commentaires 2"/>
          <p:cNvSpPr>
            <a:spLocks noGrp="1"/>
          </p:cNvSpPr>
          <p:nvPr>
            <p:ph type="body" idx="1"/>
          </p:nvPr>
        </p:nvSpPr>
        <p:spPr/>
        <p:txBody>
          <a:bodyPr>
            <a:normAutofit/>
          </a:bodyPr>
          <a:lstStyle/>
          <a:p>
            <a:r>
              <a:rPr lang="fr-FR" dirty="0" err="1">
                <a:solidFill>
                  <a:srgbClr val="02A3CE"/>
                </a:solidFill>
              </a:rPr>
              <a:t>Today</a:t>
            </a:r>
            <a:r>
              <a:rPr lang="fr-FR" dirty="0">
                <a:solidFill>
                  <a:srgbClr val="02A3CE"/>
                </a:solidFill>
              </a:rPr>
              <a:t> code </a:t>
            </a:r>
            <a:r>
              <a:rPr lang="fr-FR" dirty="0" err="1">
                <a:solidFill>
                  <a:srgbClr val="02A3CE"/>
                </a:solidFill>
              </a:rPr>
              <a:t>is</a:t>
            </a:r>
            <a:r>
              <a:rPr lang="fr-FR" dirty="0">
                <a:solidFill>
                  <a:srgbClr val="02A3CE"/>
                </a:solidFill>
              </a:rPr>
              <a:t> </a:t>
            </a:r>
            <a:r>
              <a:rPr lang="fr-FR" dirty="0" err="1">
                <a:solidFill>
                  <a:srgbClr val="02A3CE"/>
                </a:solidFill>
              </a:rPr>
              <a:t>slightly</a:t>
            </a:r>
            <a:r>
              <a:rPr lang="fr-FR" dirty="0">
                <a:solidFill>
                  <a:srgbClr val="02A3CE"/>
                </a:solidFill>
              </a:rPr>
              <a:t> </a:t>
            </a:r>
            <a:r>
              <a:rPr lang="fr-FR" dirty="0" err="1">
                <a:solidFill>
                  <a:srgbClr val="02A3CE"/>
                </a:solidFill>
              </a:rPr>
              <a:t>different</a:t>
            </a:r>
            <a:r>
              <a:rPr lang="fr-FR" dirty="0">
                <a:solidFill>
                  <a:srgbClr val="02A3CE"/>
                </a:solidFill>
              </a:rPr>
              <a:t> </a:t>
            </a:r>
          </a:p>
          <a:p>
            <a:r>
              <a:rPr lang="fr-FR" dirty="0" err="1">
                <a:solidFill>
                  <a:srgbClr val="02A3CE"/>
                </a:solidFill>
              </a:rPr>
              <a:t>We</a:t>
            </a:r>
            <a:r>
              <a:rPr lang="fr-FR" dirty="0">
                <a:solidFill>
                  <a:srgbClr val="02A3CE"/>
                </a:solidFill>
              </a:rPr>
              <a:t> </a:t>
            </a:r>
            <a:r>
              <a:rPr lang="fr-FR" dirty="0" err="1">
                <a:solidFill>
                  <a:srgbClr val="02A3CE"/>
                </a:solidFill>
              </a:rPr>
              <a:t>didn’t</a:t>
            </a:r>
            <a:r>
              <a:rPr lang="fr-FR" dirty="0">
                <a:solidFill>
                  <a:srgbClr val="02A3CE"/>
                </a:solidFill>
              </a:rPr>
              <a:t> </a:t>
            </a:r>
            <a:r>
              <a:rPr lang="fr-FR" dirty="0" err="1">
                <a:solidFill>
                  <a:srgbClr val="02A3CE"/>
                </a:solidFill>
              </a:rPr>
              <a:t>implement</a:t>
            </a:r>
            <a:r>
              <a:rPr lang="fr-FR" dirty="0">
                <a:solidFill>
                  <a:srgbClr val="02A3CE"/>
                </a:solidFill>
              </a:rPr>
              <a:t> all </a:t>
            </a:r>
            <a:r>
              <a:rPr lang="fr-FR" dirty="0" err="1">
                <a:solidFill>
                  <a:srgbClr val="02A3CE"/>
                </a:solidFill>
              </a:rPr>
              <a:t>features</a:t>
            </a:r>
            <a:r>
              <a:rPr lang="fr-FR" dirty="0">
                <a:solidFill>
                  <a:srgbClr val="02A3CE"/>
                </a:solidFill>
              </a:rPr>
              <a:t> in </a:t>
            </a:r>
            <a:r>
              <a:rPr lang="fr-FR" dirty="0" err="1">
                <a:solidFill>
                  <a:srgbClr val="02A3CE"/>
                </a:solidFill>
              </a:rPr>
              <a:t>each</a:t>
            </a:r>
            <a:r>
              <a:rPr lang="fr-FR" baseline="0" dirty="0">
                <a:solidFill>
                  <a:srgbClr val="02A3CE"/>
                </a:solidFill>
              </a:rPr>
              <a:t> </a:t>
            </a:r>
            <a:r>
              <a:rPr lang="fr-FR" baseline="0" dirty="0" err="1">
                <a:solidFill>
                  <a:srgbClr val="02A3CE"/>
                </a:solidFill>
              </a:rPr>
              <a:t>environment</a:t>
            </a:r>
            <a:endParaRPr lang="fr-FR" baseline="0" dirty="0">
              <a:solidFill>
                <a:srgbClr val="02A3CE"/>
              </a:solidFill>
            </a:endParaRPr>
          </a:p>
          <a:p>
            <a:r>
              <a:rPr lang="fr-FR" baseline="0" dirty="0" err="1">
                <a:solidFill>
                  <a:srgbClr val="02A3CE"/>
                </a:solidFill>
              </a:rPr>
              <a:t>We</a:t>
            </a:r>
            <a:r>
              <a:rPr lang="fr-FR" baseline="0" dirty="0">
                <a:solidFill>
                  <a:srgbClr val="02A3CE"/>
                </a:solidFill>
              </a:rPr>
              <a:t> </a:t>
            </a:r>
            <a:r>
              <a:rPr lang="fr-FR" baseline="0" dirty="0" err="1">
                <a:solidFill>
                  <a:srgbClr val="02A3CE"/>
                </a:solidFill>
              </a:rPr>
              <a:t>will</a:t>
            </a:r>
            <a:r>
              <a:rPr lang="fr-FR" baseline="0" dirty="0">
                <a:solidFill>
                  <a:srgbClr val="02A3CE"/>
                </a:solidFill>
              </a:rPr>
              <a:t> close the gap</a:t>
            </a:r>
            <a:endParaRPr lang="fr-FR" dirty="0">
              <a:solidFill>
                <a:srgbClr val="02A3CE"/>
              </a:solidFill>
            </a:endParaRPr>
          </a:p>
          <a:p>
            <a:r>
              <a:rPr lang="fr-FR" dirty="0">
                <a:solidFill>
                  <a:srgbClr val="02A3CE"/>
                </a:solidFill>
              </a:rPr>
              <a:t>( Input </a:t>
            </a:r>
            <a:r>
              <a:rPr lang="fr-FR" dirty="0" err="1">
                <a:solidFill>
                  <a:srgbClr val="02A3CE"/>
                </a:solidFill>
              </a:rPr>
              <a:t>Array</a:t>
            </a:r>
            <a:r>
              <a:rPr lang="fr-FR" dirty="0">
                <a:solidFill>
                  <a:srgbClr val="02A3CE"/>
                </a:solidFill>
              </a:rPr>
              <a:t>, Tables, </a:t>
            </a:r>
            <a:r>
              <a:rPr lang="fr-FR" dirty="0" err="1">
                <a:solidFill>
                  <a:srgbClr val="02A3CE"/>
                </a:solidFill>
              </a:rPr>
              <a:t>Trees</a:t>
            </a:r>
            <a:r>
              <a:rPr lang="fr-FR" dirty="0">
                <a:solidFill>
                  <a:srgbClr val="02A3CE"/>
                </a:solidFill>
              </a:rPr>
              <a:t> &amp;</a:t>
            </a:r>
            <a:r>
              <a:rPr lang="fr-FR" baseline="0" dirty="0">
                <a:solidFill>
                  <a:srgbClr val="02A3CE"/>
                </a:solidFill>
              </a:rPr>
              <a:t> </a:t>
            </a:r>
            <a:r>
              <a:rPr lang="fr-FR" baseline="0" dirty="0" err="1">
                <a:solidFill>
                  <a:srgbClr val="02A3CE"/>
                </a:solidFill>
              </a:rPr>
              <a:t>Parallel</a:t>
            </a:r>
            <a:r>
              <a:rPr lang="fr-FR" baseline="0" dirty="0">
                <a:solidFill>
                  <a:srgbClr val="02A3CE"/>
                </a:solidFill>
              </a:rPr>
              <a:t> </a:t>
            </a:r>
            <a:r>
              <a:rPr lang="fr-FR" baseline="0" dirty="0" err="1">
                <a:solidFill>
                  <a:srgbClr val="02A3CE"/>
                </a:solidFill>
              </a:rPr>
              <a:t>Dialogs</a:t>
            </a:r>
            <a:r>
              <a:rPr lang="fr-FR" baseline="0" dirty="0">
                <a:solidFill>
                  <a:srgbClr val="02A3CE"/>
                </a:solidFill>
              </a:rPr>
              <a:t>)</a:t>
            </a:r>
            <a:endParaRPr lang="fr-FR" dirty="0">
              <a:solidFill>
                <a:srgbClr val="02A3CE"/>
              </a:solidFill>
            </a:endParaRPr>
          </a:p>
          <a:p>
            <a:endParaRPr lang="fr-FR" dirty="0">
              <a:solidFill>
                <a:srgbClr val="02A3CE"/>
              </a:solidFill>
            </a:endParaRPr>
          </a:p>
          <a:p>
            <a:r>
              <a:rPr lang="fr-FR" dirty="0" err="1">
                <a:solidFill>
                  <a:srgbClr val="02A3CE"/>
                </a:solidFill>
              </a:rPr>
              <a:t>Fully</a:t>
            </a:r>
            <a:r>
              <a:rPr lang="fr-FR" dirty="0">
                <a:solidFill>
                  <a:srgbClr val="02A3CE"/>
                </a:solidFill>
              </a:rPr>
              <a:t> </a:t>
            </a:r>
            <a:r>
              <a:rPr lang="fr-FR" dirty="0" err="1">
                <a:solidFill>
                  <a:srgbClr val="02A3CE"/>
                </a:solidFill>
              </a:rPr>
              <a:t>functional</a:t>
            </a:r>
            <a:r>
              <a:rPr lang="fr-FR" dirty="0">
                <a:solidFill>
                  <a:srgbClr val="02A3CE"/>
                </a:solidFill>
              </a:rPr>
              <a:t> </a:t>
            </a:r>
            <a:r>
              <a:rPr lang="fr-FR" dirty="0" err="1">
                <a:solidFill>
                  <a:srgbClr val="02A3CE"/>
                </a:solidFill>
              </a:rPr>
              <a:t>Stack</a:t>
            </a:r>
            <a:r>
              <a:rPr lang="fr-FR" dirty="0">
                <a:solidFill>
                  <a:srgbClr val="02A3CE"/>
                </a:solidFill>
              </a:rPr>
              <a:t> </a:t>
            </a:r>
            <a:r>
              <a:rPr lang="fr-FR" dirty="0" err="1">
                <a:solidFill>
                  <a:srgbClr val="02A3CE"/>
                </a:solidFill>
              </a:rPr>
              <a:t>Layout</a:t>
            </a:r>
            <a:r>
              <a:rPr lang="fr-FR" dirty="0">
                <a:solidFill>
                  <a:srgbClr val="02A3CE"/>
                </a:solidFill>
              </a:rPr>
              <a:t> </a:t>
            </a:r>
          </a:p>
          <a:p>
            <a:endParaRPr lang="fr-FR" dirty="0">
              <a:solidFill>
                <a:srgbClr val="02A3CE"/>
              </a:solidFill>
            </a:endParaRPr>
          </a:p>
          <a:p>
            <a:r>
              <a:rPr lang="fr-FR" dirty="0" err="1">
                <a:solidFill>
                  <a:srgbClr val="02A3CE"/>
                </a:solidFill>
              </a:rPr>
              <a:t>Reinforce</a:t>
            </a:r>
            <a:r>
              <a:rPr lang="fr-FR" dirty="0">
                <a:solidFill>
                  <a:srgbClr val="02A3CE"/>
                </a:solidFill>
              </a:rPr>
              <a:t> </a:t>
            </a:r>
            <a:r>
              <a:rPr lang="fr-FR" baseline="0" dirty="0">
                <a:solidFill>
                  <a:srgbClr val="02A3CE"/>
                </a:solidFill>
              </a:rPr>
              <a:t> c</a:t>
            </a:r>
            <a:r>
              <a:rPr lang="fr-FR" dirty="0">
                <a:solidFill>
                  <a:srgbClr val="02A3CE"/>
                </a:solidFill>
              </a:rPr>
              <a:t>ross-</a:t>
            </a:r>
            <a:r>
              <a:rPr lang="fr-FR" dirty="0" err="1">
                <a:solidFill>
                  <a:srgbClr val="02A3CE"/>
                </a:solidFill>
              </a:rPr>
              <a:t>platform</a:t>
            </a:r>
            <a:r>
              <a:rPr lang="fr-FR" dirty="0">
                <a:solidFill>
                  <a:srgbClr val="02A3CE"/>
                </a:solidFill>
              </a:rPr>
              <a:t> message: « You focus on business</a:t>
            </a:r>
            <a:r>
              <a:rPr lang="fr-FR" baseline="0" dirty="0">
                <a:solidFill>
                  <a:srgbClr val="02A3CE"/>
                </a:solidFill>
              </a:rPr>
              <a:t> </a:t>
            </a:r>
            <a:r>
              <a:rPr lang="fr-FR" baseline="0" dirty="0" err="1">
                <a:solidFill>
                  <a:srgbClr val="02A3CE"/>
                </a:solidFill>
              </a:rPr>
              <a:t>logic</a:t>
            </a:r>
            <a:r>
              <a:rPr lang="fr-FR" baseline="0" dirty="0">
                <a:solidFill>
                  <a:srgbClr val="02A3CE"/>
                </a:solidFill>
              </a:rPr>
              <a:t>, </a:t>
            </a:r>
            <a:r>
              <a:rPr lang="fr-FR" baseline="0" dirty="0" err="1">
                <a:solidFill>
                  <a:srgbClr val="02A3CE"/>
                </a:solidFill>
              </a:rPr>
              <a:t>we</a:t>
            </a:r>
            <a:r>
              <a:rPr lang="fr-FR" baseline="0" dirty="0">
                <a:solidFill>
                  <a:srgbClr val="02A3CE"/>
                </a:solidFill>
              </a:rPr>
              <a:t> </a:t>
            </a:r>
            <a:r>
              <a:rPr lang="fr-FR" baseline="0" dirty="0" err="1">
                <a:solidFill>
                  <a:srgbClr val="02A3CE"/>
                </a:solidFill>
              </a:rPr>
              <a:t>take</a:t>
            </a:r>
            <a:r>
              <a:rPr lang="fr-FR" baseline="0" dirty="0">
                <a:solidFill>
                  <a:srgbClr val="02A3CE"/>
                </a:solidFill>
              </a:rPr>
              <a:t> care of the infrastructure »</a:t>
            </a:r>
          </a:p>
          <a:p>
            <a:endParaRPr lang="fr-FR" dirty="0">
              <a:solidFill>
                <a:srgbClr val="02A3CE"/>
              </a:solidFill>
            </a:endParaRPr>
          </a:p>
          <a:p>
            <a:r>
              <a:rPr lang="fr-FR" dirty="0">
                <a:solidFill>
                  <a:srgbClr val="02A3CE"/>
                </a:solidFill>
              </a:rPr>
              <a:t>Google: AI, image recognition and </a:t>
            </a:r>
            <a:r>
              <a:rPr lang="fr-FR" dirty="0" err="1">
                <a:solidFill>
                  <a:srgbClr val="02A3CE"/>
                </a:solidFill>
              </a:rPr>
              <a:t>voice</a:t>
            </a:r>
            <a:r>
              <a:rPr lang="fr-FR" dirty="0">
                <a:solidFill>
                  <a:srgbClr val="02A3CE"/>
                </a:solidFill>
              </a:rPr>
              <a:t> </a:t>
            </a:r>
            <a:r>
              <a:rPr lang="fr-FR" dirty="0" err="1">
                <a:solidFill>
                  <a:srgbClr val="02A3CE"/>
                </a:solidFill>
              </a:rPr>
              <a:t>commands</a:t>
            </a:r>
            <a:endParaRPr lang="fr-FR" dirty="0">
              <a:solidFill>
                <a:srgbClr val="02A3CE"/>
              </a:solidFill>
            </a:endParaRPr>
          </a:p>
          <a:p>
            <a:endParaRPr lang="fr-FR" sz="1200" b="1" dirty="0">
              <a:latin typeface="Arial Narrow" pitchFamily="34" charset="0"/>
            </a:endParaRPr>
          </a:p>
        </p:txBody>
      </p:sp>
      <p:sp>
        <p:nvSpPr>
          <p:cNvPr id="4" name="Espace réservé du numéro de diapositive 3"/>
          <p:cNvSpPr>
            <a:spLocks noGrp="1"/>
          </p:cNvSpPr>
          <p:nvPr>
            <p:ph type="sldNum" idx="10"/>
          </p:nvPr>
        </p:nvSpPr>
        <p:spPr/>
        <p:txBody>
          <a:bodyPr/>
          <a:lstStyle/>
          <a:p>
            <a:fld id="{98DF8632-59B4-E246-8B62-AE93E607D240}" type="slidenum">
              <a:rPr lang="en-US" smtClean="0"/>
              <a:pPr/>
              <a:t>3</a:t>
            </a:fld>
            <a:endParaRPr lang="en-US"/>
          </a:p>
        </p:txBody>
      </p:sp>
    </p:spTree>
    <p:extLst>
      <p:ext uri="{BB962C8B-B14F-4D97-AF65-F5344CB8AC3E}">
        <p14:creationId xmlns:p14="http://schemas.microsoft.com/office/powerpoint/2010/main" val="2054465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000250" y="719138"/>
            <a:ext cx="2740025" cy="2055812"/>
          </a:xfrm>
        </p:spPr>
      </p:sp>
      <p:sp>
        <p:nvSpPr>
          <p:cNvPr id="3" name="Espace réservé des commentaires 2"/>
          <p:cNvSpPr>
            <a:spLocks noGrp="1"/>
          </p:cNvSpPr>
          <p:nvPr>
            <p:ph type="body" idx="1"/>
          </p:nvPr>
        </p:nvSpPr>
        <p:spPr>
          <a:xfrm>
            <a:off x="739819" y="2989186"/>
            <a:ext cx="5265651" cy="6429813"/>
          </a:xfrm>
          <a:solidFill>
            <a:srgbClr val="FFFFFF"/>
          </a:solidFill>
          <a:ln w="9525">
            <a:noFill/>
            <a:miter lim="800000"/>
            <a:headEnd/>
            <a:tailEnd/>
          </a:ln>
          <a:effectLst/>
        </p:spPr>
        <p:txBody>
          <a:bodyPr vert="horz" wrap="square" lIns="93177" tIns="46589" rIns="93177" bIns="46589" numCol="1" anchor="t" anchorCtr="0" compatLnSpc="1">
            <a:prstTxWarp prst="textNoShape">
              <a:avLst/>
            </a:prstTxWarp>
          </a:bodyPr>
          <a:lstStyle/>
          <a:p>
            <a:pPr>
              <a:lnSpc>
                <a:spcPct val="99000"/>
              </a:lnSpc>
              <a:tabLst>
                <a:tab pos="737654" algn="l"/>
                <a:tab pos="1475308" algn="l"/>
                <a:tab pos="2212962" algn="l"/>
                <a:tab pos="2950616" algn="l"/>
                <a:tab pos="3688271" algn="l"/>
                <a:tab pos="4425925" algn="l"/>
                <a:tab pos="5163579" algn="l"/>
                <a:tab pos="5901233" algn="l"/>
              </a:tabLst>
            </a:pPr>
            <a:r>
              <a:rPr lang="fr-FR" sz="1400" b="0" dirty="0"/>
              <a:t>You </a:t>
            </a:r>
            <a:r>
              <a:rPr lang="fr-FR" sz="1400" b="0" dirty="0" err="1"/>
              <a:t>get</a:t>
            </a:r>
            <a:r>
              <a:rPr lang="fr-FR" sz="1400" b="0" dirty="0"/>
              <a:t> a </a:t>
            </a:r>
            <a:r>
              <a:rPr lang="fr-FR" sz="1400" b="0" dirty="0" err="1"/>
              <a:t>better</a:t>
            </a:r>
            <a:r>
              <a:rPr lang="fr-FR" sz="1400" b="0" dirty="0"/>
              <a:t> </a:t>
            </a:r>
            <a:r>
              <a:rPr lang="fr-FR" sz="1400" b="0" dirty="0" err="1"/>
              <a:t>idea</a:t>
            </a:r>
            <a:r>
              <a:rPr lang="fr-FR" sz="1400" b="0" dirty="0"/>
              <a:t> of the cross-</a:t>
            </a:r>
            <a:r>
              <a:rPr lang="fr-FR" sz="1400" b="0" dirty="0" err="1"/>
              <a:t>platform</a:t>
            </a:r>
            <a:r>
              <a:rPr lang="fr-FR" sz="1400" b="0" dirty="0"/>
              <a:t> </a:t>
            </a:r>
            <a:r>
              <a:rPr lang="fr-FR" sz="1400" b="0" dirty="0" err="1"/>
              <a:t>versatility</a:t>
            </a:r>
            <a:r>
              <a:rPr lang="fr-FR" sz="1400" b="0" dirty="0"/>
              <a:t> of </a:t>
            </a:r>
            <a:r>
              <a:rPr lang="fr-FR" sz="1400" b="0" dirty="0" err="1"/>
              <a:t>Genero</a:t>
            </a:r>
            <a:r>
              <a:rPr lang="fr-FR" sz="1400" b="0" dirty="0"/>
              <a:t> in </a:t>
            </a:r>
            <a:r>
              <a:rPr lang="fr-FR" sz="1400" b="0" dirty="0" err="1"/>
              <a:t>this</a:t>
            </a:r>
            <a:r>
              <a:rPr lang="fr-FR" sz="1400" b="0" dirty="0"/>
              <a:t> </a:t>
            </a:r>
            <a:r>
              <a:rPr lang="fr-FR" sz="1400" b="0" dirty="0" err="1"/>
              <a:t>diagram</a:t>
            </a:r>
            <a:r>
              <a:rPr lang="fr-FR" sz="1400" b="0" dirty="0"/>
              <a:t>.</a:t>
            </a:r>
          </a:p>
          <a:p>
            <a:pPr>
              <a:lnSpc>
                <a:spcPct val="99000"/>
              </a:lnSpc>
              <a:tabLst>
                <a:tab pos="737654" algn="l"/>
                <a:tab pos="1475308" algn="l"/>
                <a:tab pos="2212962" algn="l"/>
                <a:tab pos="2950616" algn="l"/>
                <a:tab pos="3688271" algn="l"/>
                <a:tab pos="4425925" algn="l"/>
                <a:tab pos="5163579" algn="l"/>
                <a:tab pos="5901233" algn="l"/>
              </a:tabLst>
            </a:pPr>
            <a:endParaRPr lang="fr-FR" sz="1400" b="0" dirty="0"/>
          </a:p>
          <a:p>
            <a:pPr>
              <a:lnSpc>
                <a:spcPct val="99000"/>
              </a:lnSpc>
              <a:tabLst>
                <a:tab pos="737654" algn="l"/>
                <a:tab pos="1475308" algn="l"/>
                <a:tab pos="2212962" algn="l"/>
                <a:tab pos="2950616" algn="l"/>
                <a:tab pos="3688271" algn="l"/>
                <a:tab pos="4425925" algn="l"/>
                <a:tab pos="5163579" algn="l"/>
                <a:tab pos="5901233" algn="l"/>
              </a:tabLst>
            </a:pPr>
            <a:r>
              <a:rPr lang="fr-FR" sz="1400" b="0" dirty="0" err="1"/>
              <a:t>Here</a:t>
            </a:r>
            <a:r>
              <a:rPr lang="fr-FR" sz="1400" b="0" dirty="0"/>
              <a:t> </a:t>
            </a:r>
            <a:r>
              <a:rPr lang="fr-FR" sz="1400" b="0" dirty="0" err="1"/>
              <a:t>you</a:t>
            </a:r>
            <a:r>
              <a:rPr lang="fr-FR" sz="1400" b="0" dirty="0"/>
              <a:t> </a:t>
            </a:r>
            <a:r>
              <a:rPr lang="fr-FR" sz="1400" b="0" dirty="0" err="1"/>
              <a:t>can</a:t>
            </a:r>
            <a:r>
              <a:rPr lang="fr-FR" sz="1400" b="0" dirty="0"/>
              <a:t> </a:t>
            </a:r>
            <a:r>
              <a:rPr lang="fr-FR" sz="1400" b="0" dirty="0" err="1"/>
              <a:t>see</a:t>
            </a:r>
            <a:r>
              <a:rPr lang="fr-FR" sz="1400" b="0" dirty="0"/>
              <a:t> how </a:t>
            </a:r>
            <a:r>
              <a:rPr lang="fr-FR" sz="1400" b="0" dirty="0" err="1"/>
              <a:t>we</a:t>
            </a:r>
            <a:r>
              <a:rPr lang="fr-FR" sz="1400" b="0" dirty="0"/>
              <a:t> </a:t>
            </a:r>
            <a:r>
              <a:rPr lang="fr-FR" sz="1400" b="0" dirty="0" err="1"/>
              <a:t>can</a:t>
            </a:r>
            <a:r>
              <a:rPr lang="fr-FR" sz="1400" b="0" dirty="0"/>
              <a:t> </a:t>
            </a:r>
            <a:r>
              <a:rPr lang="fr-FR" sz="1400" b="0" dirty="0" err="1"/>
              <a:t>create</a:t>
            </a:r>
            <a:r>
              <a:rPr lang="fr-FR" sz="1400" b="0" dirty="0"/>
              <a:t> an n-</a:t>
            </a:r>
            <a:r>
              <a:rPr lang="fr-FR" sz="1400" b="0" dirty="0" err="1"/>
              <a:t>tier</a:t>
            </a:r>
            <a:r>
              <a:rPr lang="fr-FR" sz="1400" b="0" dirty="0"/>
              <a:t> architecture </a:t>
            </a:r>
            <a:r>
              <a:rPr lang="fr-FR" sz="1400" b="0" dirty="0" err="1"/>
              <a:t>that</a:t>
            </a:r>
            <a:r>
              <a:rPr lang="fr-FR" sz="1400" b="0" dirty="0"/>
              <a:t> </a:t>
            </a:r>
            <a:r>
              <a:rPr lang="fr-FR" sz="1400" b="0" dirty="0" err="1"/>
              <a:t>is</a:t>
            </a:r>
            <a:r>
              <a:rPr lang="fr-FR" sz="1400" b="0" dirty="0"/>
              <a:t> </a:t>
            </a:r>
            <a:r>
              <a:rPr lang="fr-FR" sz="1400" b="0" dirty="0" err="1"/>
              <a:t>both</a:t>
            </a:r>
            <a:r>
              <a:rPr lang="fr-FR" sz="1400" b="0" dirty="0"/>
              <a:t> </a:t>
            </a:r>
            <a:r>
              <a:rPr lang="fr-FR" sz="1400" b="0" dirty="0" err="1"/>
              <a:t>scalable</a:t>
            </a:r>
            <a:r>
              <a:rPr lang="fr-FR" sz="1400" b="0" dirty="0"/>
              <a:t> and </a:t>
            </a:r>
            <a:r>
              <a:rPr lang="fr-FR" sz="1400" b="0" dirty="0" err="1"/>
              <a:t>secure</a:t>
            </a:r>
            <a:r>
              <a:rPr lang="fr-FR" sz="1400" b="0" dirty="0"/>
              <a:t>. </a:t>
            </a:r>
            <a:br>
              <a:rPr lang="fr-FR" sz="1400" b="0" dirty="0"/>
            </a:br>
            <a:endParaRPr lang="fr-FR" sz="1400" b="0" dirty="0"/>
          </a:p>
          <a:p>
            <a:pPr>
              <a:lnSpc>
                <a:spcPct val="99000"/>
              </a:lnSpc>
              <a:tabLst>
                <a:tab pos="737654" algn="l"/>
                <a:tab pos="1475308" algn="l"/>
                <a:tab pos="2212962" algn="l"/>
                <a:tab pos="2950616" algn="l"/>
                <a:tab pos="3688271" algn="l"/>
                <a:tab pos="4425925" algn="l"/>
                <a:tab pos="5163579" algn="l"/>
                <a:tab pos="5901233" algn="l"/>
              </a:tabLst>
            </a:pPr>
            <a:r>
              <a:rPr lang="fr-FR" sz="1400" b="0" dirty="0"/>
              <a:t>The business </a:t>
            </a:r>
            <a:r>
              <a:rPr lang="fr-FR" sz="1400" b="0" dirty="0" err="1"/>
              <a:t>logic</a:t>
            </a:r>
            <a:r>
              <a:rPr lang="fr-FR" sz="1400" b="0" dirty="0"/>
              <a:t> </a:t>
            </a:r>
            <a:r>
              <a:rPr lang="fr-FR" sz="1400" b="0" dirty="0" err="1"/>
              <a:t>can</a:t>
            </a:r>
            <a:r>
              <a:rPr lang="fr-FR" sz="1400" b="0" dirty="0"/>
              <a:t> </a:t>
            </a:r>
            <a:r>
              <a:rPr lang="fr-FR" sz="1400" b="0" dirty="0" err="1"/>
              <a:t>be</a:t>
            </a:r>
            <a:r>
              <a:rPr lang="fr-FR" sz="1400" b="0" dirty="0"/>
              <a:t> </a:t>
            </a:r>
            <a:r>
              <a:rPr lang="fr-FR" sz="1400" b="0" dirty="0" err="1"/>
              <a:t>distributed</a:t>
            </a:r>
            <a:r>
              <a:rPr lang="fr-FR" sz="1400" b="0" dirty="0"/>
              <a:t> </a:t>
            </a:r>
            <a:r>
              <a:rPr lang="fr-FR" sz="1400" b="0" dirty="0" err="1"/>
              <a:t>across</a:t>
            </a:r>
            <a:r>
              <a:rPr lang="fr-FR" sz="1400" b="0" dirty="0"/>
              <a:t> multiple servers </a:t>
            </a:r>
            <a:r>
              <a:rPr lang="fr-FR" sz="1400" b="0" dirty="0" err="1"/>
              <a:t>behind</a:t>
            </a:r>
            <a:r>
              <a:rPr lang="fr-FR" sz="1400" b="0" dirty="0"/>
              <a:t> the firewall. This </a:t>
            </a:r>
            <a:r>
              <a:rPr lang="fr-FR" sz="1400" b="0" dirty="0" err="1"/>
              <a:t>protects</a:t>
            </a:r>
            <a:r>
              <a:rPr lang="fr-FR" sz="1400" b="0" dirty="0"/>
              <a:t> the application </a:t>
            </a:r>
            <a:r>
              <a:rPr lang="fr-FR" sz="1400" b="0" dirty="0" err="1"/>
              <a:t>from</a:t>
            </a:r>
            <a:r>
              <a:rPr lang="fr-FR" sz="1400" b="0" dirty="0"/>
              <a:t> virus intrusion or hackers. </a:t>
            </a:r>
            <a:r>
              <a:rPr lang="fr-FR" sz="1400" b="0" dirty="0" err="1"/>
              <a:t>Only</a:t>
            </a:r>
            <a:r>
              <a:rPr lang="fr-FR" sz="1400" b="0" dirty="0"/>
              <a:t> the data </a:t>
            </a:r>
            <a:r>
              <a:rPr lang="fr-FR" sz="1400" b="0" dirty="0" err="1"/>
              <a:t>displayed</a:t>
            </a:r>
            <a:r>
              <a:rPr lang="fr-FR" sz="1400" b="0" dirty="0"/>
              <a:t> in the User Interface display</a:t>
            </a:r>
            <a:r>
              <a:rPr lang="fr-FR" sz="1400" b="0" baseline="0" dirty="0"/>
              <a:t> </a:t>
            </a:r>
            <a:r>
              <a:rPr lang="fr-FR" sz="1400" b="0" dirty="0" err="1"/>
              <a:t>form</a:t>
            </a:r>
            <a:r>
              <a:rPr lang="fr-FR" sz="1400" b="0" dirty="0"/>
              <a:t> </a:t>
            </a:r>
            <a:r>
              <a:rPr lang="fr-FR" sz="1400" b="0" dirty="0" err="1"/>
              <a:t>penetrates</a:t>
            </a:r>
            <a:r>
              <a:rPr lang="fr-FR" sz="1400" b="0" dirty="0"/>
              <a:t> the firewall.</a:t>
            </a:r>
          </a:p>
          <a:p>
            <a:pPr>
              <a:lnSpc>
                <a:spcPct val="99000"/>
              </a:lnSpc>
              <a:tabLst>
                <a:tab pos="737654" algn="l"/>
                <a:tab pos="1475308" algn="l"/>
                <a:tab pos="2212962" algn="l"/>
                <a:tab pos="2950616" algn="l"/>
                <a:tab pos="3688271" algn="l"/>
                <a:tab pos="4425925" algn="l"/>
                <a:tab pos="5163579" algn="l"/>
                <a:tab pos="5901233" algn="l"/>
              </a:tabLst>
            </a:pPr>
            <a:endParaRPr lang="fr-FR" sz="1400" b="0" dirty="0"/>
          </a:p>
          <a:p>
            <a:pPr>
              <a:lnSpc>
                <a:spcPct val="99000"/>
              </a:lnSpc>
              <a:tabLst>
                <a:tab pos="737654" algn="l"/>
                <a:tab pos="1475308" algn="l"/>
                <a:tab pos="2212962" algn="l"/>
                <a:tab pos="2950616" algn="l"/>
                <a:tab pos="3688271" algn="l"/>
                <a:tab pos="4425925" algn="l"/>
                <a:tab pos="5163579" algn="l"/>
                <a:tab pos="5901233" algn="l"/>
              </a:tabLst>
            </a:pPr>
            <a:r>
              <a:rPr lang="fr-FR" sz="1400" b="0" dirty="0"/>
              <a:t>The </a:t>
            </a:r>
            <a:r>
              <a:rPr lang="fr-FR" sz="1400" b="0" dirty="0" err="1"/>
              <a:t>Genero</a:t>
            </a:r>
            <a:r>
              <a:rPr lang="fr-FR" sz="1400" b="0" dirty="0"/>
              <a:t> Desktop Client supports Windows, Linux and Mac OSX.</a:t>
            </a:r>
            <a:br>
              <a:rPr lang="fr-FR" sz="1400" b="0" dirty="0"/>
            </a:br>
            <a:endParaRPr lang="fr-FR" sz="1400" b="0" dirty="0"/>
          </a:p>
          <a:p>
            <a:pPr>
              <a:lnSpc>
                <a:spcPct val="99000"/>
              </a:lnSpc>
              <a:tabLst>
                <a:tab pos="737654" algn="l"/>
                <a:tab pos="1475308" algn="l"/>
                <a:tab pos="2212962" algn="l"/>
                <a:tab pos="2950616" algn="l"/>
                <a:tab pos="3688271" algn="l"/>
                <a:tab pos="4425925" algn="l"/>
                <a:tab pos="5163579" algn="l"/>
                <a:tab pos="5901233" algn="l"/>
              </a:tabLst>
            </a:pPr>
            <a:r>
              <a:rPr lang="fr-FR" sz="1400" b="0" dirty="0"/>
              <a:t>The </a:t>
            </a:r>
            <a:r>
              <a:rPr lang="fr-FR" sz="1400" b="0" dirty="0" err="1"/>
              <a:t>Genero</a:t>
            </a:r>
            <a:r>
              <a:rPr lang="fr-FR" sz="1400" b="0" dirty="0"/>
              <a:t> Web Client supports browsers, </a:t>
            </a:r>
            <a:r>
              <a:rPr lang="fr-FR" sz="1400" b="0" dirty="0" err="1"/>
              <a:t>smartphones</a:t>
            </a:r>
            <a:r>
              <a:rPr lang="fr-FR" sz="1400" b="0" dirty="0"/>
              <a:t> and </a:t>
            </a:r>
            <a:r>
              <a:rPr lang="fr-FR" sz="1400" b="0" dirty="0" err="1"/>
              <a:t>tablets</a:t>
            </a:r>
            <a:r>
              <a:rPr lang="fr-FR" sz="1400" b="0" dirty="0"/>
              <a:t>.</a:t>
            </a:r>
          </a:p>
          <a:p>
            <a:pPr>
              <a:lnSpc>
                <a:spcPct val="99000"/>
              </a:lnSpc>
              <a:tabLst>
                <a:tab pos="737654" algn="l"/>
                <a:tab pos="1475308" algn="l"/>
                <a:tab pos="2212962" algn="l"/>
                <a:tab pos="2950616" algn="l"/>
                <a:tab pos="3688271" algn="l"/>
                <a:tab pos="4425925" algn="l"/>
                <a:tab pos="5163579" algn="l"/>
                <a:tab pos="5901233" algn="l"/>
              </a:tabLst>
            </a:pPr>
            <a:endParaRPr lang="fr-FR" sz="1400" b="0" dirty="0"/>
          </a:p>
          <a:p>
            <a:pPr>
              <a:lnSpc>
                <a:spcPct val="99000"/>
              </a:lnSpc>
              <a:tabLst>
                <a:tab pos="737654" algn="l"/>
                <a:tab pos="1475308" algn="l"/>
                <a:tab pos="2212962" algn="l"/>
                <a:tab pos="2950616" algn="l"/>
                <a:tab pos="3688271" algn="l"/>
                <a:tab pos="4425925" algn="l"/>
                <a:tab pos="5163579" algn="l"/>
                <a:tab pos="5901233" algn="l"/>
              </a:tabLst>
            </a:pPr>
            <a:r>
              <a:rPr lang="fr-FR" sz="1400" b="0" dirty="0"/>
              <a:t>And on the back-end …</a:t>
            </a:r>
          </a:p>
          <a:p>
            <a:pPr>
              <a:lnSpc>
                <a:spcPct val="99000"/>
              </a:lnSpc>
              <a:tabLst>
                <a:tab pos="737654" algn="l"/>
                <a:tab pos="1475308" algn="l"/>
                <a:tab pos="2212962" algn="l"/>
                <a:tab pos="2950616" algn="l"/>
                <a:tab pos="3688271" algn="l"/>
                <a:tab pos="4425925" algn="l"/>
                <a:tab pos="5163579" algn="l"/>
                <a:tab pos="5901233" algn="l"/>
              </a:tabLst>
            </a:pPr>
            <a:endParaRPr lang="fr-FR" sz="1400" b="0" dirty="0"/>
          </a:p>
          <a:p>
            <a:pPr>
              <a:lnSpc>
                <a:spcPct val="99000"/>
              </a:lnSpc>
              <a:tabLst>
                <a:tab pos="737654" algn="l"/>
                <a:tab pos="1475308" algn="l"/>
                <a:tab pos="2212962" algn="l"/>
                <a:tab pos="2950616" algn="l"/>
                <a:tab pos="3688271" algn="l"/>
                <a:tab pos="4425925" algn="l"/>
                <a:tab pos="5163579" algn="l"/>
                <a:tab pos="5901233" algn="l"/>
              </a:tabLst>
            </a:pPr>
            <a:r>
              <a:rPr lang="fr-FR" sz="1400" b="0" dirty="0" err="1"/>
              <a:t>Genero</a:t>
            </a:r>
            <a:r>
              <a:rPr lang="fr-FR" sz="1400" b="0" dirty="0"/>
              <a:t> supports all the </a:t>
            </a:r>
            <a:r>
              <a:rPr lang="fr-FR" sz="1400" b="0" dirty="0" err="1"/>
              <a:t>leading</a:t>
            </a:r>
            <a:r>
              <a:rPr lang="fr-FR" sz="1400" b="0" dirty="0"/>
              <a:t> </a:t>
            </a:r>
            <a:r>
              <a:rPr lang="fr-FR" sz="1400" b="0" dirty="0" err="1"/>
              <a:t>database</a:t>
            </a:r>
            <a:r>
              <a:rPr lang="fr-FR" sz="1400" b="0" dirty="0"/>
              <a:t> brands. The </a:t>
            </a:r>
            <a:r>
              <a:rPr lang="fr-FR" sz="1400" b="0" dirty="0" err="1"/>
              <a:t>majority</a:t>
            </a:r>
            <a:r>
              <a:rPr lang="fr-FR" sz="1400" b="0" dirty="0"/>
              <a:t> of </a:t>
            </a:r>
            <a:r>
              <a:rPr lang="fr-FR" sz="1400" b="0" dirty="0" err="1"/>
              <a:t>our</a:t>
            </a:r>
            <a:r>
              <a:rPr lang="fr-FR" sz="1400" b="0" dirty="0"/>
              <a:t> </a:t>
            </a:r>
            <a:r>
              <a:rPr lang="fr-FR" sz="1400" b="0" dirty="0" err="1"/>
              <a:t>customers</a:t>
            </a:r>
            <a:r>
              <a:rPr lang="fr-FR" sz="1400" b="0" dirty="0"/>
              <a:t> chose </a:t>
            </a:r>
            <a:r>
              <a:rPr lang="fr-FR" sz="1400" b="0" dirty="0" err="1"/>
              <a:t>Informix</a:t>
            </a:r>
            <a:r>
              <a:rPr lang="fr-FR" sz="1400" b="0" dirty="0"/>
              <a:t> for </a:t>
            </a:r>
            <a:r>
              <a:rPr lang="fr-FR" sz="1400" b="0" dirty="0" err="1"/>
              <a:t>its</a:t>
            </a:r>
            <a:r>
              <a:rPr lang="fr-FR" sz="1400" b="0" dirty="0"/>
              <a:t> </a:t>
            </a:r>
            <a:r>
              <a:rPr lang="fr-FR" sz="1400" b="0" dirty="0" err="1"/>
              <a:t>superior</a:t>
            </a:r>
            <a:r>
              <a:rPr lang="fr-FR" sz="1400" b="0" dirty="0"/>
              <a:t> </a:t>
            </a:r>
            <a:r>
              <a:rPr lang="fr-FR" sz="1400" b="0" dirty="0" err="1"/>
              <a:t>technology</a:t>
            </a:r>
            <a:r>
              <a:rPr lang="fr-FR" sz="1400" b="0" dirty="0"/>
              <a:t> and performance. But </a:t>
            </a:r>
            <a:r>
              <a:rPr lang="fr-FR" sz="1400" b="0" dirty="0" err="1"/>
              <a:t>there</a:t>
            </a:r>
            <a:r>
              <a:rPr lang="fr-FR" sz="1400" b="0" dirty="0"/>
              <a:t> are times </a:t>
            </a:r>
            <a:r>
              <a:rPr lang="fr-FR" sz="1400" b="0" dirty="0" err="1"/>
              <a:t>when</a:t>
            </a:r>
            <a:r>
              <a:rPr lang="fr-FR" sz="1400" b="0" dirty="0"/>
              <a:t> </a:t>
            </a:r>
            <a:r>
              <a:rPr lang="fr-FR" sz="1400" b="0" dirty="0" err="1"/>
              <a:t>customer</a:t>
            </a:r>
            <a:r>
              <a:rPr lang="fr-FR" sz="1400" b="0" dirty="0"/>
              <a:t> </a:t>
            </a:r>
            <a:r>
              <a:rPr lang="fr-FR" sz="1400" b="0" dirty="0" err="1"/>
              <a:t>purchasing</a:t>
            </a:r>
            <a:r>
              <a:rPr lang="fr-FR" sz="1400" b="0" dirty="0"/>
              <a:t> </a:t>
            </a:r>
            <a:r>
              <a:rPr lang="fr-FR" sz="1400" b="0" dirty="0" err="1"/>
              <a:t>departments</a:t>
            </a:r>
            <a:r>
              <a:rPr lang="fr-FR" sz="1400" b="0" dirty="0"/>
              <a:t> impose </a:t>
            </a:r>
            <a:r>
              <a:rPr lang="fr-FR" sz="1400" b="0" dirty="0" err="1"/>
              <a:t>other</a:t>
            </a:r>
            <a:r>
              <a:rPr lang="fr-FR" sz="1400" b="0" dirty="0"/>
              <a:t> brands. And </a:t>
            </a:r>
            <a:r>
              <a:rPr lang="fr-FR" sz="1400" b="0" dirty="0" err="1"/>
              <a:t>we</a:t>
            </a:r>
            <a:r>
              <a:rPr lang="fr-FR" sz="1400" b="0" dirty="0"/>
              <a:t> support </a:t>
            </a:r>
            <a:r>
              <a:rPr lang="fr-FR" sz="1400" b="0" dirty="0" err="1"/>
              <a:t>those</a:t>
            </a:r>
            <a:r>
              <a:rPr lang="fr-FR" sz="1400" b="0" dirty="0"/>
              <a:t> </a:t>
            </a:r>
            <a:r>
              <a:rPr lang="fr-FR" sz="1400" b="0" dirty="0" err="1"/>
              <a:t>too</a:t>
            </a:r>
            <a:r>
              <a:rPr lang="fr-FR" sz="1400" b="0" dirty="0"/>
              <a:t>.</a:t>
            </a:r>
          </a:p>
          <a:p>
            <a:pPr>
              <a:lnSpc>
                <a:spcPct val="99000"/>
              </a:lnSpc>
              <a:tabLst>
                <a:tab pos="737654" algn="l"/>
                <a:tab pos="1475308" algn="l"/>
                <a:tab pos="2212962" algn="l"/>
                <a:tab pos="2950616" algn="l"/>
                <a:tab pos="3688271" algn="l"/>
                <a:tab pos="4425925" algn="l"/>
                <a:tab pos="5163579" algn="l"/>
                <a:tab pos="5901233" algn="l"/>
              </a:tabLst>
            </a:pPr>
            <a:endParaRPr lang="fr-FR" sz="1400" b="0" dirty="0"/>
          </a:p>
          <a:p>
            <a:pPr>
              <a:lnSpc>
                <a:spcPct val="99000"/>
              </a:lnSpc>
              <a:tabLst>
                <a:tab pos="737654" algn="l"/>
                <a:tab pos="1475308" algn="l"/>
                <a:tab pos="2212962" algn="l"/>
                <a:tab pos="2950616" algn="l"/>
                <a:tab pos="3688271" algn="l"/>
                <a:tab pos="4425925" algn="l"/>
                <a:tab pos="5163579" algn="l"/>
                <a:tab pos="5901233" algn="l"/>
              </a:tabLst>
            </a:pPr>
            <a:r>
              <a:rPr lang="fr-FR" sz="1400" b="0" dirty="0"/>
              <a:t>I </a:t>
            </a:r>
            <a:r>
              <a:rPr lang="fr-FR" sz="1400" b="0" dirty="0" err="1"/>
              <a:t>don’t</a:t>
            </a:r>
            <a:r>
              <a:rPr lang="fr-FR" sz="1400" b="0" dirty="0"/>
              <a:t> know of </a:t>
            </a:r>
            <a:r>
              <a:rPr lang="fr-FR" sz="1400" b="0" dirty="0" err="1"/>
              <a:t>any</a:t>
            </a:r>
            <a:r>
              <a:rPr lang="fr-FR" sz="1400" b="0" dirty="0"/>
              <a:t> </a:t>
            </a:r>
            <a:r>
              <a:rPr lang="fr-FR" sz="1400" b="0" dirty="0" err="1"/>
              <a:t>other</a:t>
            </a:r>
            <a:r>
              <a:rPr lang="fr-FR" sz="1400" b="0" dirty="0"/>
              <a:t>  </a:t>
            </a:r>
            <a:r>
              <a:rPr lang="fr-FR" sz="1400" b="0" dirty="0" err="1"/>
              <a:t>develoment</a:t>
            </a:r>
            <a:r>
              <a:rPr lang="fr-FR" sz="1400" b="0" dirty="0"/>
              <a:t> </a:t>
            </a:r>
            <a:r>
              <a:rPr lang="fr-FR" sz="1400" b="0" dirty="0" err="1"/>
              <a:t>environment</a:t>
            </a:r>
            <a:r>
              <a:rPr lang="fr-FR" sz="1400" b="0" dirty="0"/>
              <a:t> </a:t>
            </a:r>
            <a:r>
              <a:rPr lang="fr-FR" sz="1400" b="0" dirty="0" err="1"/>
              <a:t>that</a:t>
            </a:r>
            <a:r>
              <a:rPr lang="fr-FR" sz="1400" b="0" dirty="0"/>
              <a:t> </a:t>
            </a:r>
            <a:r>
              <a:rPr lang="fr-FR" sz="1400" b="0" dirty="0" err="1"/>
              <a:t>encompasses</a:t>
            </a:r>
            <a:r>
              <a:rPr lang="fr-FR" sz="1400" b="0" dirty="0"/>
              <a:t> </a:t>
            </a:r>
            <a:r>
              <a:rPr lang="fr-FR" sz="1400" b="0" dirty="0" err="1"/>
              <a:t>that</a:t>
            </a:r>
            <a:r>
              <a:rPr lang="fr-FR" sz="1400" b="0" dirty="0"/>
              <a:t> </a:t>
            </a:r>
            <a:r>
              <a:rPr lang="fr-FR" sz="1400" b="0" dirty="0" err="1"/>
              <a:t>landscape</a:t>
            </a:r>
            <a:r>
              <a:rPr lang="fr-FR" sz="1400" b="0" dirty="0"/>
              <a:t> </a:t>
            </a:r>
            <a:r>
              <a:rPr lang="fr-FR" sz="1400" b="0" dirty="0" err="1"/>
              <a:t>with</a:t>
            </a:r>
            <a:r>
              <a:rPr lang="fr-FR" sz="1400" b="0" dirty="0"/>
              <a:t> a single </a:t>
            </a:r>
            <a:r>
              <a:rPr lang="fr-FR" sz="1400" b="0" dirty="0" err="1"/>
              <a:t>product</a:t>
            </a:r>
            <a:r>
              <a:rPr lang="fr-FR" sz="1400" b="0" dirty="0"/>
              <a:t>, a single compilation, a single </a:t>
            </a:r>
            <a:r>
              <a:rPr lang="fr-FR" sz="1400" b="0" dirty="0" err="1"/>
              <a:t>binary</a:t>
            </a:r>
            <a:r>
              <a:rPr lang="fr-FR" sz="1400" b="0" dirty="0"/>
              <a:t>.</a:t>
            </a:r>
          </a:p>
          <a:p>
            <a:pPr>
              <a:lnSpc>
                <a:spcPct val="99000"/>
              </a:lnSpc>
              <a:tabLst>
                <a:tab pos="737654" algn="l"/>
                <a:tab pos="1475308" algn="l"/>
                <a:tab pos="2212962" algn="l"/>
                <a:tab pos="2950616" algn="l"/>
                <a:tab pos="3688271" algn="l"/>
                <a:tab pos="4425925" algn="l"/>
                <a:tab pos="5163579" algn="l"/>
                <a:tab pos="5901233" algn="l"/>
              </a:tabLst>
            </a:pPr>
            <a:endParaRPr lang="fr-FR" sz="1400" b="0" dirty="0"/>
          </a:p>
        </p:txBody>
      </p:sp>
      <p:sp>
        <p:nvSpPr>
          <p:cNvPr id="4" name="Espace réservé du numéro de diapositive 3"/>
          <p:cNvSpPr>
            <a:spLocks noGrp="1"/>
          </p:cNvSpPr>
          <p:nvPr>
            <p:ph type="sldNum" idx="10"/>
          </p:nvPr>
        </p:nvSpPr>
        <p:spPr/>
        <p:txBody>
          <a:bodyPr/>
          <a:lstStyle/>
          <a:p>
            <a:fld id="{98DF8632-59B4-E246-8B62-AE93E607D240}" type="slidenum">
              <a:rPr lang="en-US" smtClean="0"/>
              <a:pPr/>
              <a:t>4</a:t>
            </a:fld>
            <a:endParaRPr lang="en-US"/>
          </a:p>
        </p:txBody>
      </p:sp>
    </p:spTree>
    <p:extLst>
      <p:ext uri="{BB962C8B-B14F-4D97-AF65-F5344CB8AC3E}">
        <p14:creationId xmlns:p14="http://schemas.microsoft.com/office/powerpoint/2010/main" val="449399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712913" y="768350"/>
            <a:ext cx="2828925" cy="2122488"/>
          </a:xfrm>
        </p:spPr>
      </p:sp>
      <p:sp>
        <p:nvSpPr>
          <p:cNvPr id="3" name="Espace réservé des commentaires 2"/>
          <p:cNvSpPr>
            <a:spLocks noGrp="1"/>
          </p:cNvSpPr>
          <p:nvPr>
            <p:ph type="body" idx="1"/>
          </p:nvPr>
        </p:nvSpPr>
        <p:spPr/>
        <p:txBody>
          <a:bodyPr>
            <a:normAutofit/>
          </a:bodyPr>
          <a:lstStyle/>
          <a:p>
            <a:r>
              <a:rPr lang="fr-FR" dirty="0" err="1">
                <a:solidFill>
                  <a:srgbClr val="02A3CE"/>
                </a:solidFill>
              </a:rPr>
              <a:t>Today</a:t>
            </a:r>
            <a:r>
              <a:rPr lang="fr-FR" dirty="0">
                <a:solidFill>
                  <a:srgbClr val="02A3CE"/>
                </a:solidFill>
              </a:rPr>
              <a:t> code </a:t>
            </a:r>
            <a:r>
              <a:rPr lang="fr-FR" dirty="0" err="1">
                <a:solidFill>
                  <a:srgbClr val="02A3CE"/>
                </a:solidFill>
              </a:rPr>
              <a:t>is</a:t>
            </a:r>
            <a:r>
              <a:rPr lang="fr-FR" dirty="0">
                <a:solidFill>
                  <a:srgbClr val="02A3CE"/>
                </a:solidFill>
              </a:rPr>
              <a:t> </a:t>
            </a:r>
            <a:r>
              <a:rPr lang="fr-FR" dirty="0" err="1">
                <a:solidFill>
                  <a:srgbClr val="02A3CE"/>
                </a:solidFill>
              </a:rPr>
              <a:t>slightly</a:t>
            </a:r>
            <a:r>
              <a:rPr lang="fr-FR" dirty="0">
                <a:solidFill>
                  <a:srgbClr val="02A3CE"/>
                </a:solidFill>
              </a:rPr>
              <a:t> </a:t>
            </a:r>
            <a:r>
              <a:rPr lang="fr-FR" dirty="0" err="1">
                <a:solidFill>
                  <a:srgbClr val="02A3CE"/>
                </a:solidFill>
              </a:rPr>
              <a:t>different</a:t>
            </a:r>
            <a:r>
              <a:rPr lang="fr-FR" dirty="0">
                <a:solidFill>
                  <a:srgbClr val="02A3CE"/>
                </a:solidFill>
              </a:rPr>
              <a:t> </a:t>
            </a:r>
          </a:p>
          <a:p>
            <a:r>
              <a:rPr lang="fr-FR" dirty="0" err="1">
                <a:solidFill>
                  <a:srgbClr val="02A3CE"/>
                </a:solidFill>
              </a:rPr>
              <a:t>We</a:t>
            </a:r>
            <a:r>
              <a:rPr lang="fr-FR" dirty="0">
                <a:solidFill>
                  <a:srgbClr val="02A3CE"/>
                </a:solidFill>
              </a:rPr>
              <a:t> </a:t>
            </a:r>
            <a:r>
              <a:rPr lang="fr-FR" dirty="0" err="1">
                <a:solidFill>
                  <a:srgbClr val="02A3CE"/>
                </a:solidFill>
              </a:rPr>
              <a:t>didn’t</a:t>
            </a:r>
            <a:r>
              <a:rPr lang="fr-FR" dirty="0">
                <a:solidFill>
                  <a:srgbClr val="02A3CE"/>
                </a:solidFill>
              </a:rPr>
              <a:t> </a:t>
            </a:r>
            <a:r>
              <a:rPr lang="fr-FR" dirty="0" err="1">
                <a:solidFill>
                  <a:srgbClr val="02A3CE"/>
                </a:solidFill>
              </a:rPr>
              <a:t>implement</a:t>
            </a:r>
            <a:r>
              <a:rPr lang="fr-FR" dirty="0">
                <a:solidFill>
                  <a:srgbClr val="02A3CE"/>
                </a:solidFill>
              </a:rPr>
              <a:t> all </a:t>
            </a:r>
            <a:r>
              <a:rPr lang="fr-FR" dirty="0" err="1">
                <a:solidFill>
                  <a:srgbClr val="02A3CE"/>
                </a:solidFill>
              </a:rPr>
              <a:t>features</a:t>
            </a:r>
            <a:r>
              <a:rPr lang="fr-FR" dirty="0">
                <a:solidFill>
                  <a:srgbClr val="02A3CE"/>
                </a:solidFill>
              </a:rPr>
              <a:t> in </a:t>
            </a:r>
            <a:r>
              <a:rPr lang="fr-FR" dirty="0" err="1">
                <a:solidFill>
                  <a:srgbClr val="02A3CE"/>
                </a:solidFill>
              </a:rPr>
              <a:t>each</a:t>
            </a:r>
            <a:r>
              <a:rPr lang="fr-FR" baseline="0" dirty="0">
                <a:solidFill>
                  <a:srgbClr val="02A3CE"/>
                </a:solidFill>
              </a:rPr>
              <a:t> </a:t>
            </a:r>
            <a:r>
              <a:rPr lang="fr-FR" baseline="0" dirty="0" err="1">
                <a:solidFill>
                  <a:srgbClr val="02A3CE"/>
                </a:solidFill>
              </a:rPr>
              <a:t>environment</a:t>
            </a:r>
            <a:endParaRPr lang="fr-FR" baseline="0" dirty="0">
              <a:solidFill>
                <a:srgbClr val="02A3CE"/>
              </a:solidFill>
            </a:endParaRPr>
          </a:p>
          <a:p>
            <a:r>
              <a:rPr lang="fr-FR" baseline="0" dirty="0" err="1">
                <a:solidFill>
                  <a:srgbClr val="02A3CE"/>
                </a:solidFill>
              </a:rPr>
              <a:t>We</a:t>
            </a:r>
            <a:r>
              <a:rPr lang="fr-FR" baseline="0" dirty="0">
                <a:solidFill>
                  <a:srgbClr val="02A3CE"/>
                </a:solidFill>
              </a:rPr>
              <a:t> </a:t>
            </a:r>
            <a:r>
              <a:rPr lang="fr-FR" baseline="0" dirty="0" err="1">
                <a:solidFill>
                  <a:srgbClr val="02A3CE"/>
                </a:solidFill>
              </a:rPr>
              <a:t>will</a:t>
            </a:r>
            <a:r>
              <a:rPr lang="fr-FR" baseline="0" dirty="0">
                <a:solidFill>
                  <a:srgbClr val="02A3CE"/>
                </a:solidFill>
              </a:rPr>
              <a:t> close the gap</a:t>
            </a:r>
            <a:endParaRPr lang="fr-FR" dirty="0">
              <a:solidFill>
                <a:srgbClr val="02A3CE"/>
              </a:solidFill>
            </a:endParaRPr>
          </a:p>
          <a:p>
            <a:r>
              <a:rPr lang="fr-FR" dirty="0">
                <a:solidFill>
                  <a:srgbClr val="02A3CE"/>
                </a:solidFill>
              </a:rPr>
              <a:t>( Input </a:t>
            </a:r>
            <a:r>
              <a:rPr lang="fr-FR" dirty="0" err="1">
                <a:solidFill>
                  <a:srgbClr val="02A3CE"/>
                </a:solidFill>
              </a:rPr>
              <a:t>Array</a:t>
            </a:r>
            <a:r>
              <a:rPr lang="fr-FR" dirty="0">
                <a:solidFill>
                  <a:srgbClr val="02A3CE"/>
                </a:solidFill>
              </a:rPr>
              <a:t>, Tables, </a:t>
            </a:r>
            <a:r>
              <a:rPr lang="fr-FR" dirty="0" err="1">
                <a:solidFill>
                  <a:srgbClr val="02A3CE"/>
                </a:solidFill>
              </a:rPr>
              <a:t>Trees</a:t>
            </a:r>
            <a:r>
              <a:rPr lang="fr-FR" dirty="0">
                <a:solidFill>
                  <a:srgbClr val="02A3CE"/>
                </a:solidFill>
              </a:rPr>
              <a:t> &amp;</a:t>
            </a:r>
            <a:r>
              <a:rPr lang="fr-FR" baseline="0" dirty="0">
                <a:solidFill>
                  <a:srgbClr val="02A3CE"/>
                </a:solidFill>
              </a:rPr>
              <a:t> </a:t>
            </a:r>
            <a:r>
              <a:rPr lang="fr-FR" baseline="0" dirty="0" err="1">
                <a:solidFill>
                  <a:srgbClr val="02A3CE"/>
                </a:solidFill>
              </a:rPr>
              <a:t>Parallel</a:t>
            </a:r>
            <a:r>
              <a:rPr lang="fr-FR" baseline="0" dirty="0">
                <a:solidFill>
                  <a:srgbClr val="02A3CE"/>
                </a:solidFill>
              </a:rPr>
              <a:t> </a:t>
            </a:r>
            <a:r>
              <a:rPr lang="fr-FR" baseline="0" dirty="0" err="1">
                <a:solidFill>
                  <a:srgbClr val="02A3CE"/>
                </a:solidFill>
              </a:rPr>
              <a:t>Dialogs</a:t>
            </a:r>
            <a:r>
              <a:rPr lang="fr-FR" baseline="0" dirty="0">
                <a:solidFill>
                  <a:srgbClr val="02A3CE"/>
                </a:solidFill>
              </a:rPr>
              <a:t>)</a:t>
            </a:r>
            <a:endParaRPr lang="fr-FR" dirty="0">
              <a:solidFill>
                <a:srgbClr val="02A3CE"/>
              </a:solidFill>
            </a:endParaRPr>
          </a:p>
          <a:p>
            <a:endParaRPr lang="fr-FR" dirty="0">
              <a:solidFill>
                <a:srgbClr val="02A3CE"/>
              </a:solidFill>
            </a:endParaRPr>
          </a:p>
          <a:p>
            <a:r>
              <a:rPr lang="fr-FR" dirty="0" err="1">
                <a:solidFill>
                  <a:srgbClr val="02A3CE"/>
                </a:solidFill>
              </a:rPr>
              <a:t>Fully</a:t>
            </a:r>
            <a:r>
              <a:rPr lang="fr-FR" dirty="0">
                <a:solidFill>
                  <a:srgbClr val="02A3CE"/>
                </a:solidFill>
              </a:rPr>
              <a:t> </a:t>
            </a:r>
            <a:r>
              <a:rPr lang="fr-FR" dirty="0" err="1">
                <a:solidFill>
                  <a:srgbClr val="02A3CE"/>
                </a:solidFill>
              </a:rPr>
              <a:t>functional</a:t>
            </a:r>
            <a:r>
              <a:rPr lang="fr-FR" dirty="0">
                <a:solidFill>
                  <a:srgbClr val="02A3CE"/>
                </a:solidFill>
              </a:rPr>
              <a:t> </a:t>
            </a:r>
            <a:r>
              <a:rPr lang="fr-FR" dirty="0" err="1">
                <a:solidFill>
                  <a:srgbClr val="02A3CE"/>
                </a:solidFill>
              </a:rPr>
              <a:t>Stack</a:t>
            </a:r>
            <a:r>
              <a:rPr lang="fr-FR" dirty="0">
                <a:solidFill>
                  <a:srgbClr val="02A3CE"/>
                </a:solidFill>
              </a:rPr>
              <a:t> </a:t>
            </a:r>
            <a:r>
              <a:rPr lang="fr-FR" dirty="0" err="1">
                <a:solidFill>
                  <a:srgbClr val="02A3CE"/>
                </a:solidFill>
              </a:rPr>
              <a:t>Layout</a:t>
            </a:r>
            <a:r>
              <a:rPr lang="fr-FR" dirty="0">
                <a:solidFill>
                  <a:srgbClr val="02A3CE"/>
                </a:solidFill>
              </a:rPr>
              <a:t> </a:t>
            </a:r>
          </a:p>
          <a:p>
            <a:endParaRPr lang="fr-FR" dirty="0">
              <a:solidFill>
                <a:srgbClr val="02A3CE"/>
              </a:solidFill>
            </a:endParaRPr>
          </a:p>
          <a:p>
            <a:r>
              <a:rPr lang="fr-FR" dirty="0" err="1">
                <a:solidFill>
                  <a:srgbClr val="02A3CE"/>
                </a:solidFill>
              </a:rPr>
              <a:t>Reinforce</a:t>
            </a:r>
            <a:r>
              <a:rPr lang="fr-FR" dirty="0">
                <a:solidFill>
                  <a:srgbClr val="02A3CE"/>
                </a:solidFill>
              </a:rPr>
              <a:t> </a:t>
            </a:r>
            <a:r>
              <a:rPr lang="fr-FR" baseline="0" dirty="0">
                <a:solidFill>
                  <a:srgbClr val="02A3CE"/>
                </a:solidFill>
              </a:rPr>
              <a:t> c</a:t>
            </a:r>
            <a:r>
              <a:rPr lang="fr-FR" dirty="0">
                <a:solidFill>
                  <a:srgbClr val="02A3CE"/>
                </a:solidFill>
              </a:rPr>
              <a:t>ross-</a:t>
            </a:r>
            <a:r>
              <a:rPr lang="fr-FR" dirty="0" err="1">
                <a:solidFill>
                  <a:srgbClr val="02A3CE"/>
                </a:solidFill>
              </a:rPr>
              <a:t>platform</a:t>
            </a:r>
            <a:r>
              <a:rPr lang="fr-FR" dirty="0">
                <a:solidFill>
                  <a:srgbClr val="02A3CE"/>
                </a:solidFill>
              </a:rPr>
              <a:t> message: « You focus on business</a:t>
            </a:r>
            <a:r>
              <a:rPr lang="fr-FR" baseline="0" dirty="0">
                <a:solidFill>
                  <a:srgbClr val="02A3CE"/>
                </a:solidFill>
              </a:rPr>
              <a:t> </a:t>
            </a:r>
            <a:r>
              <a:rPr lang="fr-FR" baseline="0" dirty="0" err="1">
                <a:solidFill>
                  <a:srgbClr val="02A3CE"/>
                </a:solidFill>
              </a:rPr>
              <a:t>logic</a:t>
            </a:r>
            <a:r>
              <a:rPr lang="fr-FR" baseline="0" dirty="0">
                <a:solidFill>
                  <a:srgbClr val="02A3CE"/>
                </a:solidFill>
              </a:rPr>
              <a:t>, </a:t>
            </a:r>
            <a:r>
              <a:rPr lang="fr-FR" baseline="0" dirty="0" err="1">
                <a:solidFill>
                  <a:srgbClr val="02A3CE"/>
                </a:solidFill>
              </a:rPr>
              <a:t>we</a:t>
            </a:r>
            <a:r>
              <a:rPr lang="fr-FR" baseline="0" dirty="0">
                <a:solidFill>
                  <a:srgbClr val="02A3CE"/>
                </a:solidFill>
              </a:rPr>
              <a:t> </a:t>
            </a:r>
            <a:r>
              <a:rPr lang="fr-FR" baseline="0" dirty="0" err="1">
                <a:solidFill>
                  <a:srgbClr val="02A3CE"/>
                </a:solidFill>
              </a:rPr>
              <a:t>take</a:t>
            </a:r>
            <a:r>
              <a:rPr lang="fr-FR" baseline="0" dirty="0">
                <a:solidFill>
                  <a:srgbClr val="02A3CE"/>
                </a:solidFill>
              </a:rPr>
              <a:t> care of the infrastructure »</a:t>
            </a:r>
          </a:p>
          <a:p>
            <a:endParaRPr lang="fr-FR" dirty="0">
              <a:solidFill>
                <a:srgbClr val="02A3CE"/>
              </a:solidFill>
            </a:endParaRPr>
          </a:p>
          <a:p>
            <a:r>
              <a:rPr lang="fr-FR" dirty="0">
                <a:solidFill>
                  <a:srgbClr val="02A3CE"/>
                </a:solidFill>
              </a:rPr>
              <a:t>Google: AI, image recognition and </a:t>
            </a:r>
            <a:r>
              <a:rPr lang="fr-FR" dirty="0" err="1">
                <a:solidFill>
                  <a:srgbClr val="02A3CE"/>
                </a:solidFill>
              </a:rPr>
              <a:t>voice</a:t>
            </a:r>
            <a:r>
              <a:rPr lang="fr-FR" dirty="0">
                <a:solidFill>
                  <a:srgbClr val="02A3CE"/>
                </a:solidFill>
              </a:rPr>
              <a:t> </a:t>
            </a:r>
            <a:r>
              <a:rPr lang="fr-FR" dirty="0" err="1">
                <a:solidFill>
                  <a:srgbClr val="02A3CE"/>
                </a:solidFill>
              </a:rPr>
              <a:t>commands</a:t>
            </a:r>
            <a:endParaRPr lang="fr-FR" dirty="0">
              <a:solidFill>
                <a:srgbClr val="02A3CE"/>
              </a:solidFill>
            </a:endParaRPr>
          </a:p>
          <a:p>
            <a:endParaRPr lang="fr-FR" sz="1200" b="1" dirty="0">
              <a:latin typeface="Arial Narrow" pitchFamily="34" charset="0"/>
            </a:endParaRPr>
          </a:p>
        </p:txBody>
      </p:sp>
      <p:sp>
        <p:nvSpPr>
          <p:cNvPr id="4" name="Espace réservé du numéro de diapositive 3"/>
          <p:cNvSpPr>
            <a:spLocks noGrp="1"/>
          </p:cNvSpPr>
          <p:nvPr>
            <p:ph type="sldNum" idx="10"/>
          </p:nvPr>
        </p:nvSpPr>
        <p:spPr/>
        <p:txBody>
          <a:bodyPr/>
          <a:lstStyle/>
          <a:p>
            <a:fld id="{98DF8632-59B4-E246-8B62-AE93E607D240}" type="slidenum">
              <a:rPr lang="en-US" smtClean="0"/>
              <a:pPr/>
              <a:t>5</a:t>
            </a:fld>
            <a:endParaRPr lang="en-US"/>
          </a:p>
        </p:txBody>
      </p:sp>
    </p:spTree>
    <p:extLst>
      <p:ext uri="{BB962C8B-B14F-4D97-AF65-F5344CB8AC3E}">
        <p14:creationId xmlns:p14="http://schemas.microsoft.com/office/powerpoint/2010/main" val="107798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712913" y="768350"/>
            <a:ext cx="2828925" cy="2122488"/>
          </a:xfrm>
        </p:spPr>
      </p:sp>
      <p:sp>
        <p:nvSpPr>
          <p:cNvPr id="3" name="Espace réservé des commentaires 2"/>
          <p:cNvSpPr>
            <a:spLocks noGrp="1"/>
          </p:cNvSpPr>
          <p:nvPr>
            <p:ph type="body" idx="1"/>
          </p:nvPr>
        </p:nvSpPr>
        <p:spPr/>
        <p:txBody>
          <a:bodyPr>
            <a:normAutofit/>
          </a:bodyPr>
          <a:lstStyle/>
          <a:p>
            <a:r>
              <a:rPr lang="fr-FR" dirty="0" err="1">
                <a:solidFill>
                  <a:srgbClr val="02A3CE"/>
                </a:solidFill>
              </a:rPr>
              <a:t>Today</a:t>
            </a:r>
            <a:r>
              <a:rPr lang="fr-FR" dirty="0">
                <a:solidFill>
                  <a:srgbClr val="02A3CE"/>
                </a:solidFill>
              </a:rPr>
              <a:t> code </a:t>
            </a:r>
            <a:r>
              <a:rPr lang="fr-FR" dirty="0" err="1">
                <a:solidFill>
                  <a:srgbClr val="02A3CE"/>
                </a:solidFill>
              </a:rPr>
              <a:t>is</a:t>
            </a:r>
            <a:r>
              <a:rPr lang="fr-FR" dirty="0">
                <a:solidFill>
                  <a:srgbClr val="02A3CE"/>
                </a:solidFill>
              </a:rPr>
              <a:t> </a:t>
            </a:r>
            <a:r>
              <a:rPr lang="fr-FR" dirty="0" err="1">
                <a:solidFill>
                  <a:srgbClr val="02A3CE"/>
                </a:solidFill>
              </a:rPr>
              <a:t>slightly</a:t>
            </a:r>
            <a:r>
              <a:rPr lang="fr-FR" dirty="0">
                <a:solidFill>
                  <a:srgbClr val="02A3CE"/>
                </a:solidFill>
              </a:rPr>
              <a:t> </a:t>
            </a:r>
            <a:r>
              <a:rPr lang="fr-FR" dirty="0" err="1">
                <a:solidFill>
                  <a:srgbClr val="02A3CE"/>
                </a:solidFill>
              </a:rPr>
              <a:t>different</a:t>
            </a:r>
            <a:r>
              <a:rPr lang="fr-FR" dirty="0">
                <a:solidFill>
                  <a:srgbClr val="02A3CE"/>
                </a:solidFill>
              </a:rPr>
              <a:t> </a:t>
            </a:r>
          </a:p>
          <a:p>
            <a:r>
              <a:rPr lang="fr-FR" dirty="0" err="1">
                <a:solidFill>
                  <a:srgbClr val="02A3CE"/>
                </a:solidFill>
              </a:rPr>
              <a:t>We</a:t>
            </a:r>
            <a:r>
              <a:rPr lang="fr-FR" dirty="0">
                <a:solidFill>
                  <a:srgbClr val="02A3CE"/>
                </a:solidFill>
              </a:rPr>
              <a:t> </a:t>
            </a:r>
            <a:r>
              <a:rPr lang="fr-FR" dirty="0" err="1">
                <a:solidFill>
                  <a:srgbClr val="02A3CE"/>
                </a:solidFill>
              </a:rPr>
              <a:t>didn’t</a:t>
            </a:r>
            <a:r>
              <a:rPr lang="fr-FR" dirty="0">
                <a:solidFill>
                  <a:srgbClr val="02A3CE"/>
                </a:solidFill>
              </a:rPr>
              <a:t> </a:t>
            </a:r>
            <a:r>
              <a:rPr lang="fr-FR" dirty="0" err="1">
                <a:solidFill>
                  <a:srgbClr val="02A3CE"/>
                </a:solidFill>
              </a:rPr>
              <a:t>implement</a:t>
            </a:r>
            <a:r>
              <a:rPr lang="fr-FR" dirty="0">
                <a:solidFill>
                  <a:srgbClr val="02A3CE"/>
                </a:solidFill>
              </a:rPr>
              <a:t> all </a:t>
            </a:r>
            <a:r>
              <a:rPr lang="fr-FR" dirty="0" err="1">
                <a:solidFill>
                  <a:srgbClr val="02A3CE"/>
                </a:solidFill>
              </a:rPr>
              <a:t>features</a:t>
            </a:r>
            <a:r>
              <a:rPr lang="fr-FR" dirty="0">
                <a:solidFill>
                  <a:srgbClr val="02A3CE"/>
                </a:solidFill>
              </a:rPr>
              <a:t> in </a:t>
            </a:r>
            <a:r>
              <a:rPr lang="fr-FR" dirty="0" err="1">
                <a:solidFill>
                  <a:srgbClr val="02A3CE"/>
                </a:solidFill>
              </a:rPr>
              <a:t>each</a:t>
            </a:r>
            <a:r>
              <a:rPr lang="fr-FR" baseline="0" dirty="0">
                <a:solidFill>
                  <a:srgbClr val="02A3CE"/>
                </a:solidFill>
              </a:rPr>
              <a:t> </a:t>
            </a:r>
            <a:r>
              <a:rPr lang="fr-FR" baseline="0" dirty="0" err="1">
                <a:solidFill>
                  <a:srgbClr val="02A3CE"/>
                </a:solidFill>
              </a:rPr>
              <a:t>environment</a:t>
            </a:r>
            <a:endParaRPr lang="fr-FR" baseline="0" dirty="0">
              <a:solidFill>
                <a:srgbClr val="02A3CE"/>
              </a:solidFill>
            </a:endParaRPr>
          </a:p>
          <a:p>
            <a:r>
              <a:rPr lang="fr-FR" baseline="0" dirty="0" err="1">
                <a:solidFill>
                  <a:srgbClr val="02A3CE"/>
                </a:solidFill>
              </a:rPr>
              <a:t>We</a:t>
            </a:r>
            <a:r>
              <a:rPr lang="fr-FR" baseline="0" dirty="0">
                <a:solidFill>
                  <a:srgbClr val="02A3CE"/>
                </a:solidFill>
              </a:rPr>
              <a:t> </a:t>
            </a:r>
            <a:r>
              <a:rPr lang="fr-FR" baseline="0" dirty="0" err="1">
                <a:solidFill>
                  <a:srgbClr val="02A3CE"/>
                </a:solidFill>
              </a:rPr>
              <a:t>will</a:t>
            </a:r>
            <a:r>
              <a:rPr lang="fr-FR" baseline="0" dirty="0">
                <a:solidFill>
                  <a:srgbClr val="02A3CE"/>
                </a:solidFill>
              </a:rPr>
              <a:t> close the gap</a:t>
            </a:r>
            <a:endParaRPr lang="fr-FR" dirty="0">
              <a:solidFill>
                <a:srgbClr val="02A3CE"/>
              </a:solidFill>
            </a:endParaRPr>
          </a:p>
          <a:p>
            <a:r>
              <a:rPr lang="fr-FR" dirty="0">
                <a:solidFill>
                  <a:srgbClr val="02A3CE"/>
                </a:solidFill>
              </a:rPr>
              <a:t>( Input </a:t>
            </a:r>
            <a:r>
              <a:rPr lang="fr-FR" dirty="0" err="1">
                <a:solidFill>
                  <a:srgbClr val="02A3CE"/>
                </a:solidFill>
              </a:rPr>
              <a:t>Array</a:t>
            </a:r>
            <a:r>
              <a:rPr lang="fr-FR" dirty="0">
                <a:solidFill>
                  <a:srgbClr val="02A3CE"/>
                </a:solidFill>
              </a:rPr>
              <a:t>, Tables, </a:t>
            </a:r>
            <a:r>
              <a:rPr lang="fr-FR" dirty="0" err="1">
                <a:solidFill>
                  <a:srgbClr val="02A3CE"/>
                </a:solidFill>
              </a:rPr>
              <a:t>Trees</a:t>
            </a:r>
            <a:r>
              <a:rPr lang="fr-FR" dirty="0">
                <a:solidFill>
                  <a:srgbClr val="02A3CE"/>
                </a:solidFill>
              </a:rPr>
              <a:t> &amp;</a:t>
            </a:r>
            <a:r>
              <a:rPr lang="fr-FR" baseline="0" dirty="0">
                <a:solidFill>
                  <a:srgbClr val="02A3CE"/>
                </a:solidFill>
              </a:rPr>
              <a:t> </a:t>
            </a:r>
            <a:r>
              <a:rPr lang="fr-FR" baseline="0" dirty="0" err="1">
                <a:solidFill>
                  <a:srgbClr val="02A3CE"/>
                </a:solidFill>
              </a:rPr>
              <a:t>Parallel</a:t>
            </a:r>
            <a:r>
              <a:rPr lang="fr-FR" baseline="0" dirty="0">
                <a:solidFill>
                  <a:srgbClr val="02A3CE"/>
                </a:solidFill>
              </a:rPr>
              <a:t> </a:t>
            </a:r>
            <a:r>
              <a:rPr lang="fr-FR" baseline="0" dirty="0" err="1">
                <a:solidFill>
                  <a:srgbClr val="02A3CE"/>
                </a:solidFill>
              </a:rPr>
              <a:t>Dialogs</a:t>
            </a:r>
            <a:r>
              <a:rPr lang="fr-FR" baseline="0" dirty="0">
                <a:solidFill>
                  <a:srgbClr val="02A3CE"/>
                </a:solidFill>
              </a:rPr>
              <a:t>)</a:t>
            </a:r>
            <a:endParaRPr lang="fr-FR" dirty="0">
              <a:solidFill>
                <a:srgbClr val="02A3CE"/>
              </a:solidFill>
            </a:endParaRPr>
          </a:p>
          <a:p>
            <a:endParaRPr lang="fr-FR" dirty="0">
              <a:solidFill>
                <a:srgbClr val="02A3CE"/>
              </a:solidFill>
            </a:endParaRPr>
          </a:p>
          <a:p>
            <a:r>
              <a:rPr lang="fr-FR" dirty="0" err="1">
                <a:solidFill>
                  <a:srgbClr val="02A3CE"/>
                </a:solidFill>
              </a:rPr>
              <a:t>Fully</a:t>
            </a:r>
            <a:r>
              <a:rPr lang="fr-FR" dirty="0">
                <a:solidFill>
                  <a:srgbClr val="02A3CE"/>
                </a:solidFill>
              </a:rPr>
              <a:t> </a:t>
            </a:r>
            <a:r>
              <a:rPr lang="fr-FR" dirty="0" err="1">
                <a:solidFill>
                  <a:srgbClr val="02A3CE"/>
                </a:solidFill>
              </a:rPr>
              <a:t>functional</a:t>
            </a:r>
            <a:r>
              <a:rPr lang="fr-FR" dirty="0">
                <a:solidFill>
                  <a:srgbClr val="02A3CE"/>
                </a:solidFill>
              </a:rPr>
              <a:t> </a:t>
            </a:r>
            <a:r>
              <a:rPr lang="fr-FR" dirty="0" err="1">
                <a:solidFill>
                  <a:srgbClr val="02A3CE"/>
                </a:solidFill>
              </a:rPr>
              <a:t>Stack</a:t>
            </a:r>
            <a:r>
              <a:rPr lang="fr-FR" dirty="0">
                <a:solidFill>
                  <a:srgbClr val="02A3CE"/>
                </a:solidFill>
              </a:rPr>
              <a:t> </a:t>
            </a:r>
            <a:r>
              <a:rPr lang="fr-FR" dirty="0" err="1">
                <a:solidFill>
                  <a:srgbClr val="02A3CE"/>
                </a:solidFill>
              </a:rPr>
              <a:t>Layout</a:t>
            </a:r>
            <a:r>
              <a:rPr lang="fr-FR" dirty="0">
                <a:solidFill>
                  <a:srgbClr val="02A3CE"/>
                </a:solidFill>
              </a:rPr>
              <a:t> </a:t>
            </a:r>
          </a:p>
          <a:p>
            <a:endParaRPr lang="fr-FR" dirty="0">
              <a:solidFill>
                <a:srgbClr val="02A3CE"/>
              </a:solidFill>
            </a:endParaRPr>
          </a:p>
          <a:p>
            <a:r>
              <a:rPr lang="fr-FR" dirty="0" err="1">
                <a:solidFill>
                  <a:srgbClr val="02A3CE"/>
                </a:solidFill>
              </a:rPr>
              <a:t>Reinforce</a:t>
            </a:r>
            <a:r>
              <a:rPr lang="fr-FR" dirty="0">
                <a:solidFill>
                  <a:srgbClr val="02A3CE"/>
                </a:solidFill>
              </a:rPr>
              <a:t> </a:t>
            </a:r>
            <a:r>
              <a:rPr lang="fr-FR" baseline="0" dirty="0">
                <a:solidFill>
                  <a:srgbClr val="02A3CE"/>
                </a:solidFill>
              </a:rPr>
              <a:t> c</a:t>
            </a:r>
            <a:r>
              <a:rPr lang="fr-FR" dirty="0">
                <a:solidFill>
                  <a:srgbClr val="02A3CE"/>
                </a:solidFill>
              </a:rPr>
              <a:t>ross-</a:t>
            </a:r>
            <a:r>
              <a:rPr lang="fr-FR" dirty="0" err="1">
                <a:solidFill>
                  <a:srgbClr val="02A3CE"/>
                </a:solidFill>
              </a:rPr>
              <a:t>platform</a:t>
            </a:r>
            <a:r>
              <a:rPr lang="fr-FR" dirty="0">
                <a:solidFill>
                  <a:srgbClr val="02A3CE"/>
                </a:solidFill>
              </a:rPr>
              <a:t> message: « You focus on business</a:t>
            </a:r>
            <a:r>
              <a:rPr lang="fr-FR" baseline="0" dirty="0">
                <a:solidFill>
                  <a:srgbClr val="02A3CE"/>
                </a:solidFill>
              </a:rPr>
              <a:t> </a:t>
            </a:r>
            <a:r>
              <a:rPr lang="fr-FR" baseline="0" dirty="0" err="1">
                <a:solidFill>
                  <a:srgbClr val="02A3CE"/>
                </a:solidFill>
              </a:rPr>
              <a:t>logic</a:t>
            </a:r>
            <a:r>
              <a:rPr lang="fr-FR" baseline="0" dirty="0">
                <a:solidFill>
                  <a:srgbClr val="02A3CE"/>
                </a:solidFill>
              </a:rPr>
              <a:t>, </a:t>
            </a:r>
            <a:r>
              <a:rPr lang="fr-FR" baseline="0" dirty="0" err="1">
                <a:solidFill>
                  <a:srgbClr val="02A3CE"/>
                </a:solidFill>
              </a:rPr>
              <a:t>we</a:t>
            </a:r>
            <a:r>
              <a:rPr lang="fr-FR" baseline="0" dirty="0">
                <a:solidFill>
                  <a:srgbClr val="02A3CE"/>
                </a:solidFill>
              </a:rPr>
              <a:t> </a:t>
            </a:r>
            <a:r>
              <a:rPr lang="fr-FR" baseline="0" dirty="0" err="1">
                <a:solidFill>
                  <a:srgbClr val="02A3CE"/>
                </a:solidFill>
              </a:rPr>
              <a:t>take</a:t>
            </a:r>
            <a:r>
              <a:rPr lang="fr-FR" baseline="0" dirty="0">
                <a:solidFill>
                  <a:srgbClr val="02A3CE"/>
                </a:solidFill>
              </a:rPr>
              <a:t> care of the infrastructure »</a:t>
            </a:r>
          </a:p>
          <a:p>
            <a:endParaRPr lang="fr-FR" dirty="0">
              <a:solidFill>
                <a:srgbClr val="02A3CE"/>
              </a:solidFill>
            </a:endParaRPr>
          </a:p>
          <a:p>
            <a:r>
              <a:rPr lang="fr-FR" dirty="0">
                <a:solidFill>
                  <a:srgbClr val="02A3CE"/>
                </a:solidFill>
              </a:rPr>
              <a:t>Google: AI, image recognition and </a:t>
            </a:r>
            <a:r>
              <a:rPr lang="fr-FR" dirty="0" err="1">
                <a:solidFill>
                  <a:srgbClr val="02A3CE"/>
                </a:solidFill>
              </a:rPr>
              <a:t>voice</a:t>
            </a:r>
            <a:r>
              <a:rPr lang="fr-FR" dirty="0">
                <a:solidFill>
                  <a:srgbClr val="02A3CE"/>
                </a:solidFill>
              </a:rPr>
              <a:t> </a:t>
            </a:r>
            <a:r>
              <a:rPr lang="fr-FR" dirty="0" err="1">
                <a:solidFill>
                  <a:srgbClr val="02A3CE"/>
                </a:solidFill>
              </a:rPr>
              <a:t>commands</a:t>
            </a:r>
            <a:endParaRPr lang="fr-FR" dirty="0">
              <a:solidFill>
                <a:srgbClr val="02A3CE"/>
              </a:solidFill>
            </a:endParaRPr>
          </a:p>
          <a:p>
            <a:endParaRPr lang="fr-FR" sz="1200" b="1" dirty="0">
              <a:latin typeface="Arial Narrow" pitchFamily="34" charset="0"/>
            </a:endParaRPr>
          </a:p>
        </p:txBody>
      </p:sp>
      <p:sp>
        <p:nvSpPr>
          <p:cNvPr id="4" name="Espace réservé du numéro de diapositive 3"/>
          <p:cNvSpPr>
            <a:spLocks noGrp="1"/>
          </p:cNvSpPr>
          <p:nvPr>
            <p:ph type="sldNum" idx="10"/>
          </p:nvPr>
        </p:nvSpPr>
        <p:spPr/>
        <p:txBody>
          <a:bodyPr/>
          <a:lstStyle/>
          <a:p>
            <a:fld id="{98DF8632-59B4-E246-8B62-AE93E607D240}" type="slidenum">
              <a:rPr lang="en-US" smtClean="0"/>
              <a:pPr/>
              <a:t>6</a:t>
            </a:fld>
            <a:endParaRPr lang="en-US"/>
          </a:p>
        </p:txBody>
      </p:sp>
    </p:spTree>
    <p:extLst>
      <p:ext uri="{BB962C8B-B14F-4D97-AF65-F5344CB8AC3E}">
        <p14:creationId xmlns:p14="http://schemas.microsoft.com/office/powerpoint/2010/main" val="21418647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712913" y="768350"/>
            <a:ext cx="2828925" cy="2122488"/>
          </a:xfrm>
        </p:spPr>
      </p:sp>
      <p:sp>
        <p:nvSpPr>
          <p:cNvPr id="3" name="Espace réservé des commentaires 2"/>
          <p:cNvSpPr>
            <a:spLocks noGrp="1"/>
          </p:cNvSpPr>
          <p:nvPr>
            <p:ph type="body" idx="1"/>
          </p:nvPr>
        </p:nvSpPr>
        <p:spPr/>
        <p:txBody>
          <a:bodyPr>
            <a:normAutofit/>
          </a:bodyPr>
          <a:lstStyle/>
          <a:p>
            <a:r>
              <a:rPr lang="fr-FR" dirty="0" err="1">
                <a:solidFill>
                  <a:srgbClr val="02A3CE"/>
                </a:solidFill>
              </a:rPr>
              <a:t>Today</a:t>
            </a:r>
            <a:r>
              <a:rPr lang="fr-FR" dirty="0">
                <a:solidFill>
                  <a:srgbClr val="02A3CE"/>
                </a:solidFill>
              </a:rPr>
              <a:t> code </a:t>
            </a:r>
            <a:r>
              <a:rPr lang="fr-FR" dirty="0" err="1">
                <a:solidFill>
                  <a:srgbClr val="02A3CE"/>
                </a:solidFill>
              </a:rPr>
              <a:t>is</a:t>
            </a:r>
            <a:r>
              <a:rPr lang="fr-FR" dirty="0">
                <a:solidFill>
                  <a:srgbClr val="02A3CE"/>
                </a:solidFill>
              </a:rPr>
              <a:t> </a:t>
            </a:r>
            <a:r>
              <a:rPr lang="fr-FR" dirty="0" err="1">
                <a:solidFill>
                  <a:srgbClr val="02A3CE"/>
                </a:solidFill>
              </a:rPr>
              <a:t>slightly</a:t>
            </a:r>
            <a:r>
              <a:rPr lang="fr-FR" dirty="0">
                <a:solidFill>
                  <a:srgbClr val="02A3CE"/>
                </a:solidFill>
              </a:rPr>
              <a:t> </a:t>
            </a:r>
            <a:r>
              <a:rPr lang="fr-FR" dirty="0" err="1">
                <a:solidFill>
                  <a:srgbClr val="02A3CE"/>
                </a:solidFill>
              </a:rPr>
              <a:t>different</a:t>
            </a:r>
            <a:r>
              <a:rPr lang="fr-FR" dirty="0">
                <a:solidFill>
                  <a:srgbClr val="02A3CE"/>
                </a:solidFill>
              </a:rPr>
              <a:t> </a:t>
            </a:r>
          </a:p>
          <a:p>
            <a:r>
              <a:rPr lang="fr-FR" dirty="0" err="1">
                <a:solidFill>
                  <a:srgbClr val="02A3CE"/>
                </a:solidFill>
              </a:rPr>
              <a:t>We</a:t>
            </a:r>
            <a:r>
              <a:rPr lang="fr-FR" dirty="0">
                <a:solidFill>
                  <a:srgbClr val="02A3CE"/>
                </a:solidFill>
              </a:rPr>
              <a:t> </a:t>
            </a:r>
            <a:r>
              <a:rPr lang="fr-FR" dirty="0" err="1">
                <a:solidFill>
                  <a:srgbClr val="02A3CE"/>
                </a:solidFill>
              </a:rPr>
              <a:t>didn’t</a:t>
            </a:r>
            <a:r>
              <a:rPr lang="fr-FR" dirty="0">
                <a:solidFill>
                  <a:srgbClr val="02A3CE"/>
                </a:solidFill>
              </a:rPr>
              <a:t> </a:t>
            </a:r>
            <a:r>
              <a:rPr lang="fr-FR" dirty="0" err="1">
                <a:solidFill>
                  <a:srgbClr val="02A3CE"/>
                </a:solidFill>
              </a:rPr>
              <a:t>implement</a:t>
            </a:r>
            <a:r>
              <a:rPr lang="fr-FR" dirty="0">
                <a:solidFill>
                  <a:srgbClr val="02A3CE"/>
                </a:solidFill>
              </a:rPr>
              <a:t> all </a:t>
            </a:r>
            <a:r>
              <a:rPr lang="fr-FR" dirty="0" err="1">
                <a:solidFill>
                  <a:srgbClr val="02A3CE"/>
                </a:solidFill>
              </a:rPr>
              <a:t>features</a:t>
            </a:r>
            <a:r>
              <a:rPr lang="fr-FR" dirty="0">
                <a:solidFill>
                  <a:srgbClr val="02A3CE"/>
                </a:solidFill>
              </a:rPr>
              <a:t> in </a:t>
            </a:r>
            <a:r>
              <a:rPr lang="fr-FR" dirty="0" err="1">
                <a:solidFill>
                  <a:srgbClr val="02A3CE"/>
                </a:solidFill>
              </a:rPr>
              <a:t>each</a:t>
            </a:r>
            <a:r>
              <a:rPr lang="fr-FR" baseline="0" dirty="0">
                <a:solidFill>
                  <a:srgbClr val="02A3CE"/>
                </a:solidFill>
              </a:rPr>
              <a:t> </a:t>
            </a:r>
            <a:r>
              <a:rPr lang="fr-FR" baseline="0" dirty="0" err="1">
                <a:solidFill>
                  <a:srgbClr val="02A3CE"/>
                </a:solidFill>
              </a:rPr>
              <a:t>environment</a:t>
            </a:r>
            <a:endParaRPr lang="fr-FR" baseline="0" dirty="0">
              <a:solidFill>
                <a:srgbClr val="02A3CE"/>
              </a:solidFill>
            </a:endParaRPr>
          </a:p>
          <a:p>
            <a:r>
              <a:rPr lang="fr-FR" baseline="0" dirty="0" err="1">
                <a:solidFill>
                  <a:srgbClr val="02A3CE"/>
                </a:solidFill>
              </a:rPr>
              <a:t>We</a:t>
            </a:r>
            <a:r>
              <a:rPr lang="fr-FR" baseline="0" dirty="0">
                <a:solidFill>
                  <a:srgbClr val="02A3CE"/>
                </a:solidFill>
              </a:rPr>
              <a:t> </a:t>
            </a:r>
            <a:r>
              <a:rPr lang="fr-FR" baseline="0" dirty="0" err="1">
                <a:solidFill>
                  <a:srgbClr val="02A3CE"/>
                </a:solidFill>
              </a:rPr>
              <a:t>will</a:t>
            </a:r>
            <a:r>
              <a:rPr lang="fr-FR" baseline="0" dirty="0">
                <a:solidFill>
                  <a:srgbClr val="02A3CE"/>
                </a:solidFill>
              </a:rPr>
              <a:t> close the gap</a:t>
            </a:r>
            <a:endParaRPr lang="fr-FR" dirty="0">
              <a:solidFill>
                <a:srgbClr val="02A3CE"/>
              </a:solidFill>
            </a:endParaRPr>
          </a:p>
          <a:p>
            <a:r>
              <a:rPr lang="fr-FR" dirty="0">
                <a:solidFill>
                  <a:srgbClr val="02A3CE"/>
                </a:solidFill>
              </a:rPr>
              <a:t>( Input </a:t>
            </a:r>
            <a:r>
              <a:rPr lang="fr-FR" dirty="0" err="1">
                <a:solidFill>
                  <a:srgbClr val="02A3CE"/>
                </a:solidFill>
              </a:rPr>
              <a:t>Array</a:t>
            </a:r>
            <a:r>
              <a:rPr lang="fr-FR" dirty="0">
                <a:solidFill>
                  <a:srgbClr val="02A3CE"/>
                </a:solidFill>
              </a:rPr>
              <a:t>, Tables, </a:t>
            </a:r>
            <a:r>
              <a:rPr lang="fr-FR" dirty="0" err="1">
                <a:solidFill>
                  <a:srgbClr val="02A3CE"/>
                </a:solidFill>
              </a:rPr>
              <a:t>Trees</a:t>
            </a:r>
            <a:r>
              <a:rPr lang="fr-FR" dirty="0">
                <a:solidFill>
                  <a:srgbClr val="02A3CE"/>
                </a:solidFill>
              </a:rPr>
              <a:t> &amp;</a:t>
            </a:r>
            <a:r>
              <a:rPr lang="fr-FR" baseline="0" dirty="0">
                <a:solidFill>
                  <a:srgbClr val="02A3CE"/>
                </a:solidFill>
              </a:rPr>
              <a:t> </a:t>
            </a:r>
            <a:r>
              <a:rPr lang="fr-FR" baseline="0" dirty="0" err="1">
                <a:solidFill>
                  <a:srgbClr val="02A3CE"/>
                </a:solidFill>
              </a:rPr>
              <a:t>Parallel</a:t>
            </a:r>
            <a:r>
              <a:rPr lang="fr-FR" baseline="0" dirty="0">
                <a:solidFill>
                  <a:srgbClr val="02A3CE"/>
                </a:solidFill>
              </a:rPr>
              <a:t> </a:t>
            </a:r>
            <a:r>
              <a:rPr lang="fr-FR" baseline="0" dirty="0" err="1">
                <a:solidFill>
                  <a:srgbClr val="02A3CE"/>
                </a:solidFill>
              </a:rPr>
              <a:t>Dialogs</a:t>
            </a:r>
            <a:r>
              <a:rPr lang="fr-FR" baseline="0" dirty="0">
                <a:solidFill>
                  <a:srgbClr val="02A3CE"/>
                </a:solidFill>
              </a:rPr>
              <a:t>)</a:t>
            </a:r>
            <a:endParaRPr lang="fr-FR" dirty="0">
              <a:solidFill>
                <a:srgbClr val="02A3CE"/>
              </a:solidFill>
            </a:endParaRPr>
          </a:p>
          <a:p>
            <a:endParaRPr lang="fr-FR" dirty="0">
              <a:solidFill>
                <a:srgbClr val="02A3CE"/>
              </a:solidFill>
            </a:endParaRPr>
          </a:p>
          <a:p>
            <a:r>
              <a:rPr lang="fr-FR" dirty="0" err="1">
                <a:solidFill>
                  <a:srgbClr val="02A3CE"/>
                </a:solidFill>
              </a:rPr>
              <a:t>Fully</a:t>
            </a:r>
            <a:r>
              <a:rPr lang="fr-FR" dirty="0">
                <a:solidFill>
                  <a:srgbClr val="02A3CE"/>
                </a:solidFill>
              </a:rPr>
              <a:t> </a:t>
            </a:r>
            <a:r>
              <a:rPr lang="fr-FR" dirty="0" err="1">
                <a:solidFill>
                  <a:srgbClr val="02A3CE"/>
                </a:solidFill>
              </a:rPr>
              <a:t>functional</a:t>
            </a:r>
            <a:r>
              <a:rPr lang="fr-FR" dirty="0">
                <a:solidFill>
                  <a:srgbClr val="02A3CE"/>
                </a:solidFill>
              </a:rPr>
              <a:t> </a:t>
            </a:r>
            <a:r>
              <a:rPr lang="fr-FR" dirty="0" err="1">
                <a:solidFill>
                  <a:srgbClr val="02A3CE"/>
                </a:solidFill>
              </a:rPr>
              <a:t>Stack</a:t>
            </a:r>
            <a:r>
              <a:rPr lang="fr-FR" dirty="0">
                <a:solidFill>
                  <a:srgbClr val="02A3CE"/>
                </a:solidFill>
              </a:rPr>
              <a:t> </a:t>
            </a:r>
            <a:r>
              <a:rPr lang="fr-FR" dirty="0" err="1">
                <a:solidFill>
                  <a:srgbClr val="02A3CE"/>
                </a:solidFill>
              </a:rPr>
              <a:t>Layout</a:t>
            </a:r>
            <a:r>
              <a:rPr lang="fr-FR" dirty="0">
                <a:solidFill>
                  <a:srgbClr val="02A3CE"/>
                </a:solidFill>
              </a:rPr>
              <a:t> </a:t>
            </a:r>
          </a:p>
          <a:p>
            <a:endParaRPr lang="fr-FR" dirty="0">
              <a:solidFill>
                <a:srgbClr val="02A3CE"/>
              </a:solidFill>
            </a:endParaRPr>
          </a:p>
          <a:p>
            <a:r>
              <a:rPr lang="fr-FR" dirty="0" err="1">
                <a:solidFill>
                  <a:srgbClr val="02A3CE"/>
                </a:solidFill>
              </a:rPr>
              <a:t>Reinforce</a:t>
            </a:r>
            <a:r>
              <a:rPr lang="fr-FR" dirty="0">
                <a:solidFill>
                  <a:srgbClr val="02A3CE"/>
                </a:solidFill>
              </a:rPr>
              <a:t> </a:t>
            </a:r>
            <a:r>
              <a:rPr lang="fr-FR" baseline="0" dirty="0">
                <a:solidFill>
                  <a:srgbClr val="02A3CE"/>
                </a:solidFill>
              </a:rPr>
              <a:t> c</a:t>
            </a:r>
            <a:r>
              <a:rPr lang="fr-FR" dirty="0">
                <a:solidFill>
                  <a:srgbClr val="02A3CE"/>
                </a:solidFill>
              </a:rPr>
              <a:t>ross-</a:t>
            </a:r>
            <a:r>
              <a:rPr lang="fr-FR" dirty="0" err="1">
                <a:solidFill>
                  <a:srgbClr val="02A3CE"/>
                </a:solidFill>
              </a:rPr>
              <a:t>platform</a:t>
            </a:r>
            <a:r>
              <a:rPr lang="fr-FR" dirty="0">
                <a:solidFill>
                  <a:srgbClr val="02A3CE"/>
                </a:solidFill>
              </a:rPr>
              <a:t> message: « You focus on business</a:t>
            </a:r>
            <a:r>
              <a:rPr lang="fr-FR" baseline="0" dirty="0">
                <a:solidFill>
                  <a:srgbClr val="02A3CE"/>
                </a:solidFill>
              </a:rPr>
              <a:t> </a:t>
            </a:r>
            <a:r>
              <a:rPr lang="fr-FR" baseline="0" dirty="0" err="1">
                <a:solidFill>
                  <a:srgbClr val="02A3CE"/>
                </a:solidFill>
              </a:rPr>
              <a:t>logic</a:t>
            </a:r>
            <a:r>
              <a:rPr lang="fr-FR" baseline="0" dirty="0">
                <a:solidFill>
                  <a:srgbClr val="02A3CE"/>
                </a:solidFill>
              </a:rPr>
              <a:t>, </a:t>
            </a:r>
            <a:r>
              <a:rPr lang="fr-FR" baseline="0" dirty="0" err="1">
                <a:solidFill>
                  <a:srgbClr val="02A3CE"/>
                </a:solidFill>
              </a:rPr>
              <a:t>we</a:t>
            </a:r>
            <a:r>
              <a:rPr lang="fr-FR" baseline="0" dirty="0">
                <a:solidFill>
                  <a:srgbClr val="02A3CE"/>
                </a:solidFill>
              </a:rPr>
              <a:t> </a:t>
            </a:r>
            <a:r>
              <a:rPr lang="fr-FR" baseline="0" dirty="0" err="1">
                <a:solidFill>
                  <a:srgbClr val="02A3CE"/>
                </a:solidFill>
              </a:rPr>
              <a:t>take</a:t>
            </a:r>
            <a:r>
              <a:rPr lang="fr-FR" baseline="0" dirty="0">
                <a:solidFill>
                  <a:srgbClr val="02A3CE"/>
                </a:solidFill>
              </a:rPr>
              <a:t> care of the infrastructure »</a:t>
            </a:r>
          </a:p>
          <a:p>
            <a:endParaRPr lang="fr-FR" dirty="0">
              <a:solidFill>
                <a:srgbClr val="02A3CE"/>
              </a:solidFill>
            </a:endParaRPr>
          </a:p>
          <a:p>
            <a:r>
              <a:rPr lang="fr-FR" dirty="0">
                <a:solidFill>
                  <a:srgbClr val="02A3CE"/>
                </a:solidFill>
              </a:rPr>
              <a:t>Google: AI, image recognition and </a:t>
            </a:r>
            <a:r>
              <a:rPr lang="fr-FR" dirty="0" err="1">
                <a:solidFill>
                  <a:srgbClr val="02A3CE"/>
                </a:solidFill>
              </a:rPr>
              <a:t>voice</a:t>
            </a:r>
            <a:r>
              <a:rPr lang="fr-FR" dirty="0">
                <a:solidFill>
                  <a:srgbClr val="02A3CE"/>
                </a:solidFill>
              </a:rPr>
              <a:t> </a:t>
            </a:r>
            <a:r>
              <a:rPr lang="fr-FR" dirty="0" err="1">
                <a:solidFill>
                  <a:srgbClr val="02A3CE"/>
                </a:solidFill>
              </a:rPr>
              <a:t>commands</a:t>
            </a:r>
            <a:endParaRPr lang="fr-FR" dirty="0">
              <a:solidFill>
                <a:srgbClr val="02A3CE"/>
              </a:solidFill>
            </a:endParaRPr>
          </a:p>
          <a:p>
            <a:endParaRPr lang="fr-FR" sz="1200" b="1" dirty="0">
              <a:latin typeface="Arial Narrow" pitchFamily="34" charset="0"/>
            </a:endParaRPr>
          </a:p>
        </p:txBody>
      </p:sp>
      <p:sp>
        <p:nvSpPr>
          <p:cNvPr id="4" name="Espace réservé du numéro de diapositive 3"/>
          <p:cNvSpPr>
            <a:spLocks noGrp="1"/>
          </p:cNvSpPr>
          <p:nvPr>
            <p:ph type="sldNum" idx="10"/>
          </p:nvPr>
        </p:nvSpPr>
        <p:spPr/>
        <p:txBody>
          <a:bodyPr/>
          <a:lstStyle/>
          <a:p>
            <a:fld id="{98DF8632-59B4-E246-8B62-AE93E607D240}" type="slidenum">
              <a:rPr lang="en-US" smtClean="0"/>
              <a:pPr/>
              <a:t>7</a:t>
            </a:fld>
            <a:endParaRPr lang="en-US"/>
          </a:p>
        </p:txBody>
      </p:sp>
    </p:spTree>
    <p:extLst>
      <p:ext uri="{BB962C8B-B14F-4D97-AF65-F5344CB8AC3E}">
        <p14:creationId xmlns:p14="http://schemas.microsoft.com/office/powerpoint/2010/main" val="1347105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712913" y="768350"/>
            <a:ext cx="2828925" cy="2122488"/>
          </a:xfrm>
        </p:spPr>
      </p:sp>
      <p:sp>
        <p:nvSpPr>
          <p:cNvPr id="3" name="Espace réservé des commentaires 2"/>
          <p:cNvSpPr>
            <a:spLocks noGrp="1"/>
          </p:cNvSpPr>
          <p:nvPr>
            <p:ph type="body" idx="1"/>
          </p:nvPr>
        </p:nvSpPr>
        <p:spPr/>
        <p:txBody>
          <a:bodyPr>
            <a:normAutofit/>
          </a:bodyPr>
          <a:lstStyle/>
          <a:p>
            <a:r>
              <a:rPr lang="fr-FR" dirty="0" err="1">
                <a:solidFill>
                  <a:srgbClr val="02A3CE"/>
                </a:solidFill>
              </a:rPr>
              <a:t>Today</a:t>
            </a:r>
            <a:r>
              <a:rPr lang="fr-FR" dirty="0">
                <a:solidFill>
                  <a:srgbClr val="02A3CE"/>
                </a:solidFill>
              </a:rPr>
              <a:t> code </a:t>
            </a:r>
            <a:r>
              <a:rPr lang="fr-FR" dirty="0" err="1">
                <a:solidFill>
                  <a:srgbClr val="02A3CE"/>
                </a:solidFill>
              </a:rPr>
              <a:t>is</a:t>
            </a:r>
            <a:r>
              <a:rPr lang="fr-FR" dirty="0">
                <a:solidFill>
                  <a:srgbClr val="02A3CE"/>
                </a:solidFill>
              </a:rPr>
              <a:t> </a:t>
            </a:r>
            <a:r>
              <a:rPr lang="fr-FR" dirty="0" err="1">
                <a:solidFill>
                  <a:srgbClr val="02A3CE"/>
                </a:solidFill>
              </a:rPr>
              <a:t>slightly</a:t>
            </a:r>
            <a:r>
              <a:rPr lang="fr-FR" dirty="0">
                <a:solidFill>
                  <a:srgbClr val="02A3CE"/>
                </a:solidFill>
              </a:rPr>
              <a:t> </a:t>
            </a:r>
            <a:r>
              <a:rPr lang="fr-FR" dirty="0" err="1">
                <a:solidFill>
                  <a:srgbClr val="02A3CE"/>
                </a:solidFill>
              </a:rPr>
              <a:t>different</a:t>
            </a:r>
            <a:r>
              <a:rPr lang="fr-FR" dirty="0">
                <a:solidFill>
                  <a:srgbClr val="02A3CE"/>
                </a:solidFill>
              </a:rPr>
              <a:t> </a:t>
            </a:r>
          </a:p>
          <a:p>
            <a:r>
              <a:rPr lang="fr-FR" dirty="0" err="1">
                <a:solidFill>
                  <a:srgbClr val="02A3CE"/>
                </a:solidFill>
              </a:rPr>
              <a:t>We</a:t>
            </a:r>
            <a:r>
              <a:rPr lang="fr-FR" dirty="0">
                <a:solidFill>
                  <a:srgbClr val="02A3CE"/>
                </a:solidFill>
              </a:rPr>
              <a:t> </a:t>
            </a:r>
            <a:r>
              <a:rPr lang="fr-FR" dirty="0" err="1">
                <a:solidFill>
                  <a:srgbClr val="02A3CE"/>
                </a:solidFill>
              </a:rPr>
              <a:t>didn’t</a:t>
            </a:r>
            <a:r>
              <a:rPr lang="fr-FR" dirty="0">
                <a:solidFill>
                  <a:srgbClr val="02A3CE"/>
                </a:solidFill>
              </a:rPr>
              <a:t> </a:t>
            </a:r>
            <a:r>
              <a:rPr lang="fr-FR" dirty="0" err="1">
                <a:solidFill>
                  <a:srgbClr val="02A3CE"/>
                </a:solidFill>
              </a:rPr>
              <a:t>implement</a:t>
            </a:r>
            <a:r>
              <a:rPr lang="fr-FR" dirty="0">
                <a:solidFill>
                  <a:srgbClr val="02A3CE"/>
                </a:solidFill>
              </a:rPr>
              <a:t> all </a:t>
            </a:r>
            <a:r>
              <a:rPr lang="fr-FR" dirty="0" err="1">
                <a:solidFill>
                  <a:srgbClr val="02A3CE"/>
                </a:solidFill>
              </a:rPr>
              <a:t>features</a:t>
            </a:r>
            <a:r>
              <a:rPr lang="fr-FR" dirty="0">
                <a:solidFill>
                  <a:srgbClr val="02A3CE"/>
                </a:solidFill>
              </a:rPr>
              <a:t> in </a:t>
            </a:r>
            <a:r>
              <a:rPr lang="fr-FR" dirty="0" err="1">
                <a:solidFill>
                  <a:srgbClr val="02A3CE"/>
                </a:solidFill>
              </a:rPr>
              <a:t>each</a:t>
            </a:r>
            <a:r>
              <a:rPr lang="fr-FR" baseline="0" dirty="0">
                <a:solidFill>
                  <a:srgbClr val="02A3CE"/>
                </a:solidFill>
              </a:rPr>
              <a:t> </a:t>
            </a:r>
            <a:r>
              <a:rPr lang="fr-FR" baseline="0" dirty="0" err="1">
                <a:solidFill>
                  <a:srgbClr val="02A3CE"/>
                </a:solidFill>
              </a:rPr>
              <a:t>environment</a:t>
            </a:r>
            <a:endParaRPr lang="fr-FR" baseline="0" dirty="0">
              <a:solidFill>
                <a:srgbClr val="02A3CE"/>
              </a:solidFill>
            </a:endParaRPr>
          </a:p>
          <a:p>
            <a:r>
              <a:rPr lang="fr-FR" baseline="0" dirty="0" err="1">
                <a:solidFill>
                  <a:srgbClr val="02A3CE"/>
                </a:solidFill>
              </a:rPr>
              <a:t>We</a:t>
            </a:r>
            <a:r>
              <a:rPr lang="fr-FR" baseline="0" dirty="0">
                <a:solidFill>
                  <a:srgbClr val="02A3CE"/>
                </a:solidFill>
              </a:rPr>
              <a:t> </a:t>
            </a:r>
            <a:r>
              <a:rPr lang="fr-FR" baseline="0" dirty="0" err="1">
                <a:solidFill>
                  <a:srgbClr val="02A3CE"/>
                </a:solidFill>
              </a:rPr>
              <a:t>will</a:t>
            </a:r>
            <a:r>
              <a:rPr lang="fr-FR" baseline="0" dirty="0">
                <a:solidFill>
                  <a:srgbClr val="02A3CE"/>
                </a:solidFill>
              </a:rPr>
              <a:t> close the gap</a:t>
            </a:r>
            <a:endParaRPr lang="fr-FR" dirty="0">
              <a:solidFill>
                <a:srgbClr val="02A3CE"/>
              </a:solidFill>
            </a:endParaRPr>
          </a:p>
          <a:p>
            <a:r>
              <a:rPr lang="fr-FR" dirty="0">
                <a:solidFill>
                  <a:srgbClr val="02A3CE"/>
                </a:solidFill>
              </a:rPr>
              <a:t>( Input </a:t>
            </a:r>
            <a:r>
              <a:rPr lang="fr-FR" dirty="0" err="1">
                <a:solidFill>
                  <a:srgbClr val="02A3CE"/>
                </a:solidFill>
              </a:rPr>
              <a:t>Array</a:t>
            </a:r>
            <a:r>
              <a:rPr lang="fr-FR" dirty="0">
                <a:solidFill>
                  <a:srgbClr val="02A3CE"/>
                </a:solidFill>
              </a:rPr>
              <a:t>, Tables, </a:t>
            </a:r>
            <a:r>
              <a:rPr lang="fr-FR" dirty="0" err="1">
                <a:solidFill>
                  <a:srgbClr val="02A3CE"/>
                </a:solidFill>
              </a:rPr>
              <a:t>Trees</a:t>
            </a:r>
            <a:r>
              <a:rPr lang="fr-FR" dirty="0">
                <a:solidFill>
                  <a:srgbClr val="02A3CE"/>
                </a:solidFill>
              </a:rPr>
              <a:t> &amp;</a:t>
            </a:r>
            <a:r>
              <a:rPr lang="fr-FR" baseline="0" dirty="0">
                <a:solidFill>
                  <a:srgbClr val="02A3CE"/>
                </a:solidFill>
              </a:rPr>
              <a:t> </a:t>
            </a:r>
            <a:r>
              <a:rPr lang="fr-FR" baseline="0" dirty="0" err="1">
                <a:solidFill>
                  <a:srgbClr val="02A3CE"/>
                </a:solidFill>
              </a:rPr>
              <a:t>Parallel</a:t>
            </a:r>
            <a:r>
              <a:rPr lang="fr-FR" baseline="0" dirty="0">
                <a:solidFill>
                  <a:srgbClr val="02A3CE"/>
                </a:solidFill>
              </a:rPr>
              <a:t> </a:t>
            </a:r>
            <a:r>
              <a:rPr lang="fr-FR" baseline="0" dirty="0" err="1">
                <a:solidFill>
                  <a:srgbClr val="02A3CE"/>
                </a:solidFill>
              </a:rPr>
              <a:t>Dialogs</a:t>
            </a:r>
            <a:r>
              <a:rPr lang="fr-FR" baseline="0" dirty="0">
                <a:solidFill>
                  <a:srgbClr val="02A3CE"/>
                </a:solidFill>
              </a:rPr>
              <a:t>)</a:t>
            </a:r>
            <a:endParaRPr lang="fr-FR" dirty="0">
              <a:solidFill>
                <a:srgbClr val="02A3CE"/>
              </a:solidFill>
            </a:endParaRPr>
          </a:p>
          <a:p>
            <a:endParaRPr lang="fr-FR" dirty="0">
              <a:solidFill>
                <a:srgbClr val="02A3CE"/>
              </a:solidFill>
            </a:endParaRPr>
          </a:p>
          <a:p>
            <a:r>
              <a:rPr lang="fr-FR" dirty="0" err="1">
                <a:solidFill>
                  <a:srgbClr val="02A3CE"/>
                </a:solidFill>
              </a:rPr>
              <a:t>Fully</a:t>
            </a:r>
            <a:r>
              <a:rPr lang="fr-FR" dirty="0">
                <a:solidFill>
                  <a:srgbClr val="02A3CE"/>
                </a:solidFill>
              </a:rPr>
              <a:t> </a:t>
            </a:r>
            <a:r>
              <a:rPr lang="fr-FR" dirty="0" err="1">
                <a:solidFill>
                  <a:srgbClr val="02A3CE"/>
                </a:solidFill>
              </a:rPr>
              <a:t>functional</a:t>
            </a:r>
            <a:r>
              <a:rPr lang="fr-FR" dirty="0">
                <a:solidFill>
                  <a:srgbClr val="02A3CE"/>
                </a:solidFill>
              </a:rPr>
              <a:t> </a:t>
            </a:r>
            <a:r>
              <a:rPr lang="fr-FR" dirty="0" err="1">
                <a:solidFill>
                  <a:srgbClr val="02A3CE"/>
                </a:solidFill>
              </a:rPr>
              <a:t>Stack</a:t>
            </a:r>
            <a:r>
              <a:rPr lang="fr-FR" dirty="0">
                <a:solidFill>
                  <a:srgbClr val="02A3CE"/>
                </a:solidFill>
              </a:rPr>
              <a:t> </a:t>
            </a:r>
            <a:r>
              <a:rPr lang="fr-FR" dirty="0" err="1">
                <a:solidFill>
                  <a:srgbClr val="02A3CE"/>
                </a:solidFill>
              </a:rPr>
              <a:t>Layout</a:t>
            </a:r>
            <a:r>
              <a:rPr lang="fr-FR" dirty="0">
                <a:solidFill>
                  <a:srgbClr val="02A3CE"/>
                </a:solidFill>
              </a:rPr>
              <a:t> </a:t>
            </a:r>
          </a:p>
          <a:p>
            <a:endParaRPr lang="fr-FR" dirty="0">
              <a:solidFill>
                <a:srgbClr val="02A3CE"/>
              </a:solidFill>
            </a:endParaRPr>
          </a:p>
          <a:p>
            <a:r>
              <a:rPr lang="fr-FR" dirty="0" err="1">
                <a:solidFill>
                  <a:srgbClr val="02A3CE"/>
                </a:solidFill>
              </a:rPr>
              <a:t>Reinforce</a:t>
            </a:r>
            <a:r>
              <a:rPr lang="fr-FR" dirty="0">
                <a:solidFill>
                  <a:srgbClr val="02A3CE"/>
                </a:solidFill>
              </a:rPr>
              <a:t> </a:t>
            </a:r>
            <a:r>
              <a:rPr lang="fr-FR" baseline="0" dirty="0">
                <a:solidFill>
                  <a:srgbClr val="02A3CE"/>
                </a:solidFill>
              </a:rPr>
              <a:t> c</a:t>
            </a:r>
            <a:r>
              <a:rPr lang="fr-FR" dirty="0">
                <a:solidFill>
                  <a:srgbClr val="02A3CE"/>
                </a:solidFill>
              </a:rPr>
              <a:t>ross-</a:t>
            </a:r>
            <a:r>
              <a:rPr lang="fr-FR" dirty="0" err="1">
                <a:solidFill>
                  <a:srgbClr val="02A3CE"/>
                </a:solidFill>
              </a:rPr>
              <a:t>platform</a:t>
            </a:r>
            <a:r>
              <a:rPr lang="fr-FR" dirty="0">
                <a:solidFill>
                  <a:srgbClr val="02A3CE"/>
                </a:solidFill>
              </a:rPr>
              <a:t> message: « You focus on business</a:t>
            </a:r>
            <a:r>
              <a:rPr lang="fr-FR" baseline="0" dirty="0">
                <a:solidFill>
                  <a:srgbClr val="02A3CE"/>
                </a:solidFill>
              </a:rPr>
              <a:t> </a:t>
            </a:r>
            <a:r>
              <a:rPr lang="fr-FR" baseline="0" dirty="0" err="1">
                <a:solidFill>
                  <a:srgbClr val="02A3CE"/>
                </a:solidFill>
              </a:rPr>
              <a:t>logic</a:t>
            </a:r>
            <a:r>
              <a:rPr lang="fr-FR" baseline="0" dirty="0">
                <a:solidFill>
                  <a:srgbClr val="02A3CE"/>
                </a:solidFill>
              </a:rPr>
              <a:t>, </a:t>
            </a:r>
            <a:r>
              <a:rPr lang="fr-FR" baseline="0" dirty="0" err="1">
                <a:solidFill>
                  <a:srgbClr val="02A3CE"/>
                </a:solidFill>
              </a:rPr>
              <a:t>we</a:t>
            </a:r>
            <a:r>
              <a:rPr lang="fr-FR" baseline="0" dirty="0">
                <a:solidFill>
                  <a:srgbClr val="02A3CE"/>
                </a:solidFill>
              </a:rPr>
              <a:t> </a:t>
            </a:r>
            <a:r>
              <a:rPr lang="fr-FR" baseline="0" dirty="0" err="1">
                <a:solidFill>
                  <a:srgbClr val="02A3CE"/>
                </a:solidFill>
              </a:rPr>
              <a:t>take</a:t>
            </a:r>
            <a:r>
              <a:rPr lang="fr-FR" baseline="0" dirty="0">
                <a:solidFill>
                  <a:srgbClr val="02A3CE"/>
                </a:solidFill>
              </a:rPr>
              <a:t> care of the infrastructure »</a:t>
            </a:r>
          </a:p>
          <a:p>
            <a:endParaRPr lang="fr-FR" dirty="0">
              <a:solidFill>
                <a:srgbClr val="02A3CE"/>
              </a:solidFill>
            </a:endParaRPr>
          </a:p>
          <a:p>
            <a:r>
              <a:rPr lang="fr-FR" dirty="0">
                <a:solidFill>
                  <a:srgbClr val="02A3CE"/>
                </a:solidFill>
              </a:rPr>
              <a:t>Google: AI, image recognition and </a:t>
            </a:r>
            <a:r>
              <a:rPr lang="fr-FR" dirty="0" err="1">
                <a:solidFill>
                  <a:srgbClr val="02A3CE"/>
                </a:solidFill>
              </a:rPr>
              <a:t>voice</a:t>
            </a:r>
            <a:r>
              <a:rPr lang="fr-FR" dirty="0">
                <a:solidFill>
                  <a:srgbClr val="02A3CE"/>
                </a:solidFill>
              </a:rPr>
              <a:t> </a:t>
            </a:r>
            <a:r>
              <a:rPr lang="fr-FR" dirty="0" err="1">
                <a:solidFill>
                  <a:srgbClr val="02A3CE"/>
                </a:solidFill>
              </a:rPr>
              <a:t>commands</a:t>
            </a:r>
            <a:endParaRPr lang="fr-FR" dirty="0">
              <a:solidFill>
                <a:srgbClr val="02A3CE"/>
              </a:solidFill>
            </a:endParaRPr>
          </a:p>
          <a:p>
            <a:endParaRPr lang="fr-FR" sz="1200" b="1" dirty="0">
              <a:latin typeface="Arial Narrow" pitchFamily="34" charset="0"/>
            </a:endParaRPr>
          </a:p>
        </p:txBody>
      </p:sp>
      <p:sp>
        <p:nvSpPr>
          <p:cNvPr id="4" name="Espace réservé du numéro de diapositive 3"/>
          <p:cNvSpPr>
            <a:spLocks noGrp="1"/>
          </p:cNvSpPr>
          <p:nvPr>
            <p:ph type="sldNum" idx="10"/>
          </p:nvPr>
        </p:nvSpPr>
        <p:spPr/>
        <p:txBody>
          <a:bodyPr/>
          <a:lstStyle/>
          <a:p>
            <a:fld id="{98DF8632-59B4-E246-8B62-AE93E607D240}" type="slidenum">
              <a:rPr lang="en-US" smtClean="0"/>
              <a:pPr/>
              <a:t>8</a:t>
            </a:fld>
            <a:endParaRPr lang="en-US"/>
          </a:p>
        </p:txBody>
      </p:sp>
    </p:spTree>
    <p:extLst>
      <p:ext uri="{BB962C8B-B14F-4D97-AF65-F5344CB8AC3E}">
        <p14:creationId xmlns:p14="http://schemas.microsoft.com/office/powerpoint/2010/main" val="28220054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List">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457200" y="166688"/>
            <a:ext cx="6851104" cy="823912"/>
          </a:xfrm>
          <a:prstGeom prst="rect">
            <a:avLst/>
          </a:prstGeom>
        </p:spPr>
        <p:txBody>
          <a:bodyPr/>
          <a:lstStyle>
            <a:lvl1pPr>
              <a:defRPr sz="3200" b="1">
                <a:solidFill>
                  <a:srgbClr val="02A3CE"/>
                </a:solidFill>
              </a:defRPr>
            </a:lvl1pPr>
          </a:lstStyle>
          <a:p>
            <a:r>
              <a:rPr lang="en-US" noProof="0" dirty="0"/>
              <a:t>Title Style</a:t>
            </a:r>
            <a:br>
              <a:rPr lang="en-US" noProof="0" dirty="0"/>
            </a:br>
            <a:r>
              <a:rPr lang="en-US" sz="1400" noProof="0" dirty="0"/>
              <a:t>Sub Title Style</a:t>
            </a:r>
            <a:endParaRPr lang="en-US" noProof="0" dirty="0"/>
          </a:p>
        </p:txBody>
      </p:sp>
      <p:sp>
        <p:nvSpPr>
          <p:cNvPr id="3" name="Espace réservé du contenu 2"/>
          <p:cNvSpPr>
            <a:spLocks noGrp="1"/>
          </p:cNvSpPr>
          <p:nvPr>
            <p:ph idx="1" hasCustomPrompt="1"/>
          </p:nvPr>
        </p:nvSpPr>
        <p:spPr>
          <a:xfrm>
            <a:off x="457200" y="1066800"/>
            <a:ext cx="8505825" cy="4524375"/>
          </a:xfrm>
          <a:prstGeom prst="rect">
            <a:avLst/>
          </a:prstGeom>
        </p:spPr>
        <p:txBody>
          <a:bodyPr/>
          <a:lstStyle>
            <a:lvl1pPr>
              <a:buClr>
                <a:srgbClr val="00588C"/>
              </a:buClr>
              <a:buSzPct val="100000"/>
              <a:buFontTx/>
              <a:buBlip>
                <a:blip r:embed="rId2"/>
              </a:buBlip>
              <a:defRPr sz="2000"/>
            </a:lvl1pPr>
            <a:lvl2pPr>
              <a:buClr>
                <a:srgbClr val="00588C"/>
              </a:buClr>
              <a:buSzPct val="100000"/>
              <a:buFontTx/>
              <a:buBlip>
                <a:blip r:embed="rId3"/>
              </a:buBlip>
              <a:defRPr/>
            </a:lvl2pPr>
            <a:lvl3pPr>
              <a:buClr>
                <a:srgbClr val="00588C"/>
              </a:buClr>
              <a:buSzPct val="100000"/>
              <a:buFontTx/>
              <a:buBlip>
                <a:blip r:embed="rId3"/>
              </a:buBlip>
              <a:defRPr/>
            </a:lvl3pPr>
            <a:lvl4pPr>
              <a:buClr>
                <a:srgbClr val="00588C"/>
              </a:buClr>
              <a:buSzPct val="100000"/>
              <a:buFontTx/>
              <a:buBlip>
                <a:blip r:embed="rId3"/>
              </a:buBlip>
              <a:defRPr/>
            </a:lvl4pPr>
            <a:lvl5pPr>
              <a:buClr>
                <a:srgbClr val="00588C"/>
              </a:buClr>
              <a:buSzPct val="100000"/>
              <a:buFontTx/>
              <a:buBlip>
                <a:blip r:embed="rId3"/>
              </a:buBlip>
              <a:defRPr/>
            </a:lvl5pPr>
          </a:lstStyle>
          <a:p>
            <a:pPr lvl="0"/>
            <a:r>
              <a:rPr lang="en-US" noProof="0" dirty="0"/>
              <a:t>Level 1</a:t>
            </a:r>
          </a:p>
          <a:p>
            <a:pPr lvl="1"/>
            <a:r>
              <a:rPr lang="en-US" noProof="0" dirty="0"/>
              <a:t>Level 2</a:t>
            </a:r>
          </a:p>
          <a:p>
            <a:pPr lvl="2"/>
            <a:r>
              <a:rPr lang="en-US" noProof="0" dirty="0"/>
              <a:t>Level 3</a:t>
            </a:r>
          </a:p>
          <a:p>
            <a:pPr lvl="3"/>
            <a:r>
              <a:rPr lang="en-US" noProof="0" dirty="0"/>
              <a:t>Level 4</a:t>
            </a:r>
          </a:p>
          <a:p>
            <a:pPr lvl="4"/>
            <a:r>
              <a:rPr lang="en-US" noProof="0" dirty="0"/>
              <a:t>Level 5</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3528" y="6021288"/>
            <a:ext cx="2111703" cy="659907"/>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457200" y="166688"/>
            <a:ext cx="6851104" cy="823912"/>
          </a:xfrm>
          <a:prstGeom prst="rect">
            <a:avLst/>
          </a:prstGeom>
        </p:spPr>
        <p:txBody>
          <a:bodyPr/>
          <a:lstStyle>
            <a:lvl1pPr>
              <a:defRPr sz="3200" b="1"/>
            </a:lvl1pPr>
          </a:lstStyle>
          <a:p>
            <a:r>
              <a:rPr lang="en-US" noProof="0" dirty="0"/>
              <a:t>Title Style</a:t>
            </a:r>
            <a:br>
              <a:rPr lang="en-US" noProof="0" dirty="0"/>
            </a:br>
            <a:r>
              <a:rPr lang="en-US" sz="1400" noProof="0" dirty="0"/>
              <a:t>Sub Title Style</a:t>
            </a:r>
            <a:endParaRPr lang="en-US" noProof="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Side by Side Lists">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457200" y="166688"/>
            <a:ext cx="6779096" cy="823912"/>
          </a:xfrm>
          <a:prstGeom prst="rect">
            <a:avLst/>
          </a:prstGeom>
        </p:spPr>
        <p:txBody>
          <a:bodyPr/>
          <a:lstStyle>
            <a:lvl1pPr>
              <a:defRPr sz="3200" b="1"/>
            </a:lvl1pPr>
          </a:lstStyle>
          <a:p>
            <a:r>
              <a:rPr lang="en-US" noProof="0" dirty="0"/>
              <a:t>Title Style</a:t>
            </a:r>
            <a:br>
              <a:rPr lang="en-US" noProof="0" dirty="0"/>
            </a:br>
            <a:r>
              <a:rPr lang="en-US" sz="1400" noProof="0" dirty="0"/>
              <a:t>Sub Title Style</a:t>
            </a:r>
            <a:endParaRPr lang="en-US" noProof="0" dirty="0"/>
          </a:p>
        </p:txBody>
      </p:sp>
      <p:sp>
        <p:nvSpPr>
          <p:cNvPr id="3" name="Espace réservé du contenu 2"/>
          <p:cNvSpPr>
            <a:spLocks noGrp="1"/>
          </p:cNvSpPr>
          <p:nvPr>
            <p:ph idx="1" hasCustomPrompt="1"/>
          </p:nvPr>
        </p:nvSpPr>
        <p:spPr>
          <a:xfrm>
            <a:off x="457201" y="1066800"/>
            <a:ext cx="3754760" cy="4524375"/>
          </a:xfrm>
          <a:prstGeom prst="rect">
            <a:avLst/>
          </a:prstGeom>
        </p:spPr>
        <p:txBody>
          <a:bodyPr/>
          <a:lstStyle>
            <a:lvl1pPr>
              <a:buClr>
                <a:srgbClr val="00588C"/>
              </a:buClr>
              <a:buSzPct val="100000"/>
              <a:buFontTx/>
              <a:buNone/>
              <a:defRPr sz="2000"/>
            </a:lvl1pPr>
            <a:lvl2pPr marL="228600">
              <a:buClr>
                <a:srgbClr val="00588C"/>
              </a:buClr>
              <a:buSzPct val="100000"/>
              <a:buFontTx/>
              <a:buBlip>
                <a:blip r:embed="rId2"/>
              </a:buBlip>
              <a:defRPr/>
            </a:lvl2pPr>
            <a:lvl3pPr marL="685800">
              <a:buClr>
                <a:srgbClr val="00588C"/>
              </a:buClr>
              <a:buSzPct val="100000"/>
              <a:buFontTx/>
              <a:buBlip>
                <a:blip r:embed="rId2"/>
              </a:buBlip>
              <a:defRPr/>
            </a:lvl3pPr>
            <a:lvl4pPr marL="1143000">
              <a:buClr>
                <a:srgbClr val="00588C"/>
              </a:buClr>
              <a:buSzPct val="100000"/>
              <a:buFontTx/>
              <a:buBlip>
                <a:blip r:embed="rId2"/>
              </a:buBlip>
              <a:defRPr/>
            </a:lvl4pPr>
            <a:lvl5pPr marL="1600200">
              <a:buClr>
                <a:srgbClr val="00588C"/>
              </a:buClr>
              <a:buSzPct val="100000"/>
              <a:buFontTx/>
              <a:buBlip>
                <a:blip r:embed="rId2"/>
              </a:buBlip>
              <a:defRPr/>
            </a:lvl5pPr>
          </a:lstStyle>
          <a:p>
            <a:pPr lvl="0"/>
            <a:r>
              <a:rPr lang="en-US" noProof="0" dirty="0"/>
              <a:t>Level 1</a:t>
            </a:r>
          </a:p>
          <a:p>
            <a:pPr lvl="1"/>
            <a:r>
              <a:rPr lang="en-US" noProof="0" dirty="0"/>
              <a:t>Level 2</a:t>
            </a:r>
          </a:p>
          <a:p>
            <a:pPr lvl="2"/>
            <a:r>
              <a:rPr lang="en-US" noProof="0" dirty="0"/>
              <a:t>Level 3</a:t>
            </a:r>
          </a:p>
          <a:p>
            <a:pPr lvl="3"/>
            <a:r>
              <a:rPr lang="en-US" noProof="0" dirty="0"/>
              <a:t>Level 4</a:t>
            </a:r>
          </a:p>
          <a:p>
            <a:pPr lvl="4"/>
            <a:r>
              <a:rPr lang="en-US" noProof="0" dirty="0"/>
              <a:t>Level 5</a:t>
            </a:r>
          </a:p>
        </p:txBody>
      </p:sp>
      <p:sp>
        <p:nvSpPr>
          <p:cNvPr id="4" name="Espace réservé du contenu 2"/>
          <p:cNvSpPr>
            <a:spLocks noGrp="1"/>
          </p:cNvSpPr>
          <p:nvPr>
            <p:ph idx="10" hasCustomPrompt="1"/>
          </p:nvPr>
        </p:nvSpPr>
        <p:spPr>
          <a:xfrm>
            <a:off x="4716016" y="1052736"/>
            <a:ext cx="3754760" cy="4524375"/>
          </a:xfrm>
          <a:prstGeom prst="rect">
            <a:avLst/>
          </a:prstGeom>
        </p:spPr>
        <p:txBody>
          <a:bodyPr/>
          <a:lstStyle>
            <a:lvl1pPr>
              <a:buClr>
                <a:srgbClr val="00588C"/>
              </a:buClr>
              <a:buSzPct val="100000"/>
              <a:buFontTx/>
              <a:buNone/>
              <a:defRPr sz="2000"/>
            </a:lvl1pPr>
            <a:lvl2pPr marL="228600">
              <a:buClr>
                <a:srgbClr val="00588C"/>
              </a:buClr>
              <a:buSzPct val="100000"/>
              <a:buFontTx/>
              <a:buBlip>
                <a:blip r:embed="rId2"/>
              </a:buBlip>
              <a:defRPr/>
            </a:lvl2pPr>
            <a:lvl3pPr marL="685800">
              <a:buClr>
                <a:srgbClr val="00588C"/>
              </a:buClr>
              <a:buSzPct val="100000"/>
              <a:buFontTx/>
              <a:buBlip>
                <a:blip r:embed="rId2"/>
              </a:buBlip>
              <a:defRPr/>
            </a:lvl3pPr>
            <a:lvl4pPr marL="1143000">
              <a:buClr>
                <a:srgbClr val="00588C"/>
              </a:buClr>
              <a:buSzPct val="100000"/>
              <a:buFontTx/>
              <a:buBlip>
                <a:blip r:embed="rId2"/>
              </a:buBlip>
              <a:defRPr/>
            </a:lvl4pPr>
            <a:lvl5pPr marL="1600200">
              <a:buClr>
                <a:srgbClr val="00588C"/>
              </a:buClr>
              <a:buSzPct val="100000"/>
              <a:buFontTx/>
              <a:buBlip>
                <a:blip r:embed="rId2"/>
              </a:buBlip>
              <a:defRPr/>
            </a:lvl5pPr>
          </a:lstStyle>
          <a:p>
            <a:pPr lvl="0"/>
            <a:r>
              <a:rPr lang="en-US" noProof="0" dirty="0"/>
              <a:t>Level 1</a:t>
            </a:r>
          </a:p>
          <a:p>
            <a:pPr lvl="1"/>
            <a:r>
              <a:rPr lang="en-US" noProof="0" dirty="0"/>
              <a:t>Level 2</a:t>
            </a:r>
          </a:p>
          <a:p>
            <a:pPr lvl="2"/>
            <a:r>
              <a:rPr lang="en-US" noProof="0" dirty="0"/>
              <a:t>Level 3</a:t>
            </a:r>
          </a:p>
          <a:p>
            <a:pPr lvl="3"/>
            <a:r>
              <a:rPr lang="en-US" noProof="0" dirty="0"/>
              <a:t>Level 4</a:t>
            </a:r>
          </a:p>
          <a:p>
            <a:pPr lvl="4"/>
            <a:r>
              <a:rPr lang="en-US" noProof="0" dirty="0"/>
              <a:t>Level 5</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Summary and Side by Side Lists">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457200" y="166688"/>
            <a:ext cx="6419056" cy="823912"/>
          </a:xfrm>
          <a:prstGeom prst="rect">
            <a:avLst/>
          </a:prstGeom>
        </p:spPr>
        <p:txBody>
          <a:bodyPr/>
          <a:lstStyle>
            <a:lvl1pPr>
              <a:defRPr sz="3200" b="1"/>
            </a:lvl1pPr>
          </a:lstStyle>
          <a:p>
            <a:r>
              <a:rPr lang="en-US" noProof="0" dirty="0"/>
              <a:t>Title Style</a:t>
            </a:r>
            <a:br>
              <a:rPr lang="en-US" noProof="0" dirty="0"/>
            </a:br>
            <a:r>
              <a:rPr lang="en-US" sz="1400" noProof="0" dirty="0"/>
              <a:t>Sub Title Style</a:t>
            </a:r>
            <a:endParaRPr lang="en-US" noProof="0" dirty="0"/>
          </a:p>
        </p:txBody>
      </p:sp>
      <p:sp>
        <p:nvSpPr>
          <p:cNvPr id="3" name="Espace réservé du contenu 2"/>
          <p:cNvSpPr>
            <a:spLocks noGrp="1"/>
          </p:cNvSpPr>
          <p:nvPr>
            <p:ph idx="1" hasCustomPrompt="1"/>
          </p:nvPr>
        </p:nvSpPr>
        <p:spPr>
          <a:xfrm>
            <a:off x="457201" y="2434952"/>
            <a:ext cx="3754760" cy="3156223"/>
          </a:xfrm>
          <a:prstGeom prst="rect">
            <a:avLst/>
          </a:prstGeom>
        </p:spPr>
        <p:txBody>
          <a:bodyPr/>
          <a:lstStyle>
            <a:lvl1pPr>
              <a:buClr>
                <a:srgbClr val="00588C"/>
              </a:buClr>
              <a:buSzPct val="100000"/>
              <a:buFontTx/>
              <a:buNone/>
              <a:defRPr sz="2000">
                <a:solidFill>
                  <a:srgbClr val="00588C"/>
                </a:solidFill>
              </a:defRPr>
            </a:lvl1pPr>
            <a:lvl2pPr marL="228600" indent="-228600">
              <a:buClr>
                <a:srgbClr val="00588C"/>
              </a:buClr>
              <a:buSzPct val="100000"/>
              <a:buFontTx/>
              <a:buBlip>
                <a:blip r:embed="rId2"/>
              </a:buBlip>
              <a:defRPr sz="1600" b="1"/>
            </a:lvl2pPr>
            <a:lvl3pPr marL="685800">
              <a:buClr>
                <a:srgbClr val="00588C"/>
              </a:buClr>
              <a:buSzPct val="100000"/>
              <a:buFontTx/>
              <a:buBlip>
                <a:blip r:embed="rId2"/>
              </a:buBlip>
              <a:defRPr/>
            </a:lvl3pPr>
            <a:lvl4pPr marL="1143000">
              <a:buClr>
                <a:srgbClr val="00588C"/>
              </a:buClr>
              <a:buSzPct val="100000"/>
              <a:buFontTx/>
              <a:buBlip>
                <a:blip r:embed="rId2"/>
              </a:buBlip>
              <a:defRPr/>
            </a:lvl4pPr>
            <a:lvl5pPr marL="1600200">
              <a:buClr>
                <a:srgbClr val="00588C"/>
              </a:buClr>
              <a:buSzPct val="100000"/>
              <a:buFontTx/>
              <a:buBlip>
                <a:blip r:embed="rId2"/>
              </a:buBlip>
              <a:defRPr/>
            </a:lvl5pPr>
          </a:lstStyle>
          <a:p>
            <a:pPr lvl="0"/>
            <a:r>
              <a:rPr lang="en-US" noProof="0" dirty="0"/>
              <a:t>Level 1</a:t>
            </a:r>
          </a:p>
          <a:p>
            <a:pPr lvl="1"/>
            <a:r>
              <a:rPr lang="en-US" noProof="0" dirty="0"/>
              <a:t>Level 2</a:t>
            </a:r>
          </a:p>
          <a:p>
            <a:pPr lvl="2"/>
            <a:r>
              <a:rPr lang="en-US" noProof="0" dirty="0"/>
              <a:t>Level 3</a:t>
            </a:r>
          </a:p>
          <a:p>
            <a:pPr lvl="3"/>
            <a:r>
              <a:rPr lang="en-US" noProof="0" dirty="0"/>
              <a:t>Level 4</a:t>
            </a:r>
          </a:p>
          <a:p>
            <a:pPr lvl="4"/>
            <a:r>
              <a:rPr lang="en-US" noProof="0" dirty="0"/>
              <a:t>Level 5</a:t>
            </a:r>
          </a:p>
        </p:txBody>
      </p:sp>
      <p:sp>
        <p:nvSpPr>
          <p:cNvPr id="4" name="Espace réservé du contenu 2"/>
          <p:cNvSpPr>
            <a:spLocks noGrp="1"/>
          </p:cNvSpPr>
          <p:nvPr>
            <p:ph idx="10" hasCustomPrompt="1"/>
          </p:nvPr>
        </p:nvSpPr>
        <p:spPr>
          <a:xfrm>
            <a:off x="4716016" y="2420888"/>
            <a:ext cx="3754760" cy="3156223"/>
          </a:xfrm>
          <a:prstGeom prst="rect">
            <a:avLst/>
          </a:prstGeom>
        </p:spPr>
        <p:txBody>
          <a:bodyPr/>
          <a:lstStyle>
            <a:lvl1pPr>
              <a:buClr>
                <a:srgbClr val="00588C"/>
              </a:buClr>
              <a:buSzPct val="100000"/>
              <a:buFontTx/>
              <a:buNone/>
              <a:defRPr sz="2000">
                <a:solidFill>
                  <a:srgbClr val="00588C"/>
                </a:solidFill>
              </a:defRPr>
            </a:lvl1pPr>
            <a:lvl2pPr marL="228600" indent="-228600">
              <a:buClr>
                <a:srgbClr val="00588C"/>
              </a:buClr>
              <a:buSzPct val="100000"/>
              <a:buFontTx/>
              <a:buBlip>
                <a:blip r:embed="rId2"/>
              </a:buBlip>
              <a:defRPr sz="1600" b="1"/>
            </a:lvl2pPr>
            <a:lvl3pPr marL="685800">
              <a:buClr>
                <a:srgbClr val="00588C"/>
              </a:buClr>
              <a:buSzPct val="100000"/>
              <a:buFontTx/>
              <a:buBlip>
                <a:blip r:embed="rId2"/>
              </a:buBlip>
              <a:defRPr/>
            </a:lvl3pPr>
            <a:lvl4pPr marL="1143000">
              <a:buClr>
                <a:srgbClr val="00588C"/>
              </a:buClr>
              <a:buSzPct val="100000"/>
              <a:buFontTx/>
              <a:buBlip>
                <a:blip r:embed="rId2"/>
              </a:buBlip>
              <a:defRPr/>
            </a:lvl4pPr>
            <a:lvl5pPr marL="1600200">
              <a:buClr>
                <a:srgbClr val="00588C"/>
              </a:buClr>
              <a:buSzPct val="100000"/>
              <a:buFontTx/>
              <a:buBlip>
                <a:blip r:embed="rId2"/>
              </a:buBlip>
              <a:defRPr/>
            </a:lvl5pPr>
          </a:lstStyle>
          <a:p>
            <a:pPr lvl="0"/>
            <a:r>
              <a:rPr lang="en-US" noProof="0" dirty="0"/>
              <a:t>Level 1</a:t>
            </a:r>
          </a:p>
          <a:p>
            <a:pPr lvl="1"/>
            <a:r>
              <a:rPr lang="en-US" noProof="0" dirty="0"/>
              <a:t>Level 2</a:t>
            </a:r>
          </a:p>
          <a:p>
            <a:pPr lvl="2"/>
            <a:r>
              <a:rPr lang="en-US" noProof="0" dirty="0"/>
              <a:t>Level 3</a:t>
            </a:r>
          </a:p>
          <a:p>
            <a:pPr lvl="3"/>
            <a:r>
              <a:rPr lang="en-US" noProof="0" dirty="0"/>
              <a:t>Level 4</a:t>
            </a:r>
          </a:p>
          <a:p>
            <a:pPr lvl="4"/>
            <a:r>
              <a:rPr lang="en-US" noProof="0" dirty="0"/>
              <a:t>Level 5</a:t>
            </a:r>
          </a:p>
        </p:txBody>
      </p:sp>
      <p:sp>
        <p:nvSpPr>
          <p:cNvPr id="5" name="Content Placeholder 2"/>
          <p:cNvSpPr>
            <a:spLocks noGrp="1"/>
          </p:cNvSpPr>
          <p:nvPr>
            <p:ph idx="11"/>
          </p:nvPr>
        </p:nvSpPr>
        <p:spPr>
          <a:xfrm>
            <a:off x="467544" y="1143000"/>
            <a:ext cx="7990656" cy="1143000"/>
          </a:xfrm>
          <a:prstGeom prst="rect">
            <a:avLst/>
          </a:prstGeom>
        </p:spPr>
        <p:txBody>
          <a:bodyPr/>
          <a:lstStyle>
            <a:lvl1pPr marL="0" indent="0">
              <a:buNone/>
              <a:defRPr sz="1800" b="0">
                <a:solidFill>
                  <a:schemeClr val="tx1"/>
                </a:solidFill>
              </a:defRPr>
            </a:lvl1pPr>
            <a:lvl2pPr>
              <a:defRPr>
                <a:solidFill>
                  <a:srgbClr val="002060"/>
                </a:solidFill>
              </a:defRPr>
            </a:lvl2pPr>
            <a:lvl3pPr>
              <a:defRPr>
                <a:solidFill>
                  <a:srgbClr val="002060"/>
                </a:solidFill>
              </a:defRPr>
            </a:lvl3pPr>
            <a:lvl4pPr>
              <a:defRPr>
                <a:solidFill>
                  <a:srgbClr val="002060"/>
                </a:solidFill>
              </a:defRPr>
            </a:lvl4pPr>
            <a:lvl5pPr>
              <a:defRPr>
                <a:solidFill>
                  <a:srgbClr val="002060"/>
                </a:solidFill>
              </a:defRPr>
            </a:lvl5pPr>
          </a:lstStyle>
          <a:p>
            <a:pPr lvl="0"/>
            <a:r>
              <a:rPr lang="en-US" noProof="0" dirty="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middle page">
    <p:spTree>
      <p:nvGrpSpPr>
        <p:cNvPr id="1" name=""/>
        <p:cNvGrpSpPr/>
        <p:nvPr/>
      </p:nvGrpSpPr>
      <p:grpSpPr>
        <a:xfrm>
          <a:off x="0" y="0"/>
          <a:ext cx="0" cy="0"/>
          <a:chOff x="0" y="0"/>
          <a:chExt cx="0" cy="0"/>
        </a:xfrm>
      </p:grpSpPr>
      <p:sp>
        <p:nvSpPr>
          <p:cNvPr id="3" name="Rectangle 2"/>
          <p:cNvSpPr/>
          <p:nvPr userDrawn="1"/>
        </p:nvSpPr>
        <p:spPr>
          <a:xfrm>
            <a:off x="6372200" y="1484784"/>
            <a:ext cx="2088232" cy="1080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userDrawn="1"/>
        </p:nvSpPr>
        <p:spPr>
          <a:xfrm>
            <a:off x="359532" y="5913276"/>
            <a:ext cx="2088232" cy="828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9532" y="5913276"/>
            <a:ext cx="1991900" cy="691885"/>
          </a:xfrm>
          <a:prstGeom prst="rect">
            <a:avLst/>
          </a:prstGeom>
        </p:spPr>
      </p:pic>
    </p:spTree>
    <p:extLst>
      <p:ext uri="{BB962C8B-B14F-4D97-AF65-F5344CB8AC3E}">
        <p14:creationId xmlns:p14="http://schemas.microsoft.com/office/powerpoint/2010/main" val="3455595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8" cstate="print"/>
          <a:srcRect/>
          <a:stretch>
            <a:fillRect/>
          </a:stretch>
        </a:blipFill>
        <a:effectLst/>
      </p:bgPr>
    </p:bg>
    <p:spTree>
      <p:nvGrpSpPr>
        <p:cNvPr id="1" name=""/>
        <p:cNvGrpSpPr/>
        <p:nvPr/>
      </p:nvGrpSpPr>
      <p:grpSpPr>
        <a:xfrm>
          <a:off x="0" y="0"/>
          <a:ext cx="0" cy="0"/>
          <a:chOff x="0" y="0"/>
          <a:chExt cx="0" cy="0"/>
        </a:xfrm>
      </p:grpSpPr>
      <p:sp>
        <p:nvSpPr>
          <p:cNvPr id="1030" name="Rectangle 6"/>
          <p:cNvSpPr>
            <a:spLocks noChangeArrowheads="1"/>
          </p:cNvSpPr>
          <p:nvPr/>
        </p:nvSpPr>
        <p:spPr bwMode="auto">
          <a:xfrm>
            <a:off x="2667000" y="6067015"/>
            <a:ext cx="2606675" cy="563873"/>
          </a:xfrm>
          <a:prstGeom prst="rect">
            <a:avLst/>
          </a:prstGeom>
          <a:noFill/>
          <a:ln w="9525">
            <a:noFill/>
            <a:round/>
            <a:headEnd/>
            <a:tailEnd/>
          </a:ln>
          <a:effectLst/>
        </p:spPr>
        <p:txBody>
          <a:bodyPr lIns="90000" tIns="46800" rIns="90000" bIns="46800">
            <a:prstTxWarp prst="textNoShape">
              <a:avLst/>
            </a:prstTxWarp>
            <a:spAutoFit/>
          </a:bodyPr>
          <a:lstStyle/>
          <a:p>
            <a:r>
              <a:rPr lang="en-US" sz="1050" b="1" dirty="0">
                <a:solidFill>
                  <a:srgbClr val="02A3CE"/>
                </a:solidFill>
                <a:effectLst/>
              </a:rPr>
              <a:t>ITDC</a:t>
            </a:r>
            <a:r>
              <a:rPr lang="en-US" sz="1050" b="1" baseline="0" dirty="0">
                <a:solidFill>
                  <a:srgbClr val="02A3CE"/>
                </a:solidFill>
                <a:effectLst/>
              </a:rPr>
              <a:t> 17</a:t>
            </a:r>
            <a:endParaRPr lang="en-US" sz="1050" b="1" dirty="0">
              <a:solidFill>
                <a:srgbClr val="02A3CE"/>
              </a:solidFill>
              <a:effectLst/>
            </a:endParaRPr>
          </a:p>
          <a:p>
            <a:r>
              <a:rPr lang="fr-FR" sz="1000" kern="1200" dirty="0" err="1">
                <a:solidFill>
                  <a:srgbClr val="02A3CE"/>
                </a:solidFill>
                <a:effectLst/>
                <a:latin typeface="Arial" charset="0"/>
                <a:ea typeface="DejaVu Sans" charset="0"/>
                <a:cs typeface="DejaVu Sans" charset="0"/>
              </a:rPr>
              <a:t>Museo</a:t>
            </a:r>
            <a:r>
              <a:rPr lang="fr-FR" sz="1000" kern="1200" dirty="0">
                <a:solidFill>
                  <a:srgbClr val="02A3CE"/>
                </a:solidFill>
                <a:effectLst/>
                <a:latin typeface="Arial" charset="0"/>
                <a:ea typeface="DejaVu Sans" charset="0"/>
                <a:cs typeface="DejaVu Sans" charset="0"/>
              </a:rPr>
              <a:t> Ferrari </a:t>
            </a:r>
            <a:r>
              <a:rPr lang="fr-FR" sz="1000" kern="1200" dirty="0" err="1">
                <a:solidFill>
                  <a:srgbClr val="02A3CE"/>
                </a:solidFill>
                <a:effectLst/>
                <a:latin typeface="Arial" charset="0"/>
                <a:ea typeface="DejaVu Sans" charset="0"/>
                <a:cs typeface="DejaVu Sans" charset="0"/>
              </a:rPr>
              <a:t>Maranello</a:t>
            </a:r>
            <a:br>
              <a:rPr lang="en-US" sz="1000" baseline="0" dirty="0">
                <a:solidFill>
                  <a:srgbClr val="02A3CE"/>
                </a:solidFill>
                <a:effectLst/>
              </a:rPr>
            </a:br>
            <a:r>
              <a:rPr lang="en-US" sz="1000" baseline="0" dirty="0">
                <a:solidFill>
                  <a:srgbClr val="02A3CE"/>
                </a:solidFill>
                <a:effectLst/>
              </a:rPr>
              <a:t>Italy, </a:t>
            </a:r>
            <a:r>
              <a:rPr lang="en-US" sz="1000" dirty="0">
                <a:solidFill>
                  <a:srgbClr val="02A3CE"/>
                </a:solidFill>
                <a:effectLst/>
              </a:rPr>
              <a:t>June 19</a:t>
            </a:r>
            <a:r>
              <a:rPr lang="en-US" sz="1000" baseline="30000" dirty="0">
                <a:solidFill>
                  <a:srgbClr val="02A3CE"/>
                </a:solidFill>
                <a:effectLst/>
              </a:rPr>
              <a:t>th</a:t>
            </a:r>
            <a:r>
              <a:rPr lang="en-US" sz="1000" dirty="0">
                <a:solidFill>
                  <a:srgbClr val="02A3CE"/>
                </a:solidFill>
                <a:effectLst/>
              </a:rPr>
              <a:t>, 2017</a:t>
            </a:r>
            <a:endParaRPr lang="en-US" sz="1000" kern="1200" dirty="0">
              <a:solidFill>
                <a:srgbClr val="02A3CE"/>
              </a:solidFill>
              <a:effectLst/>
              <a:latin typeface="Arial" pitchFamily="34" charset="0"/>
              <a:ea typeface="DejaVu Sans" charset="0"/>
              <a:cs typeface="DejaVu Sans" charset="0"/>
            </a:endParaRPr>
          </a:p>
        </p:txBody>
      </p:sp>
      <p:sp>
        <p:nvSpPr>
          <p:cNvPr id="9" name="Rectangle 8"/>
          <p:cNvSpPr/>
          <p:nvPr/>
        </p:nvSpPr>
        <p:spPr>
          <a:xfrm>
            <a:off x="8153400" y="6454775"/>
            <a:ext cx="889000" cy="260350"/>
          </a:xfrm>
          <a:prstGeom prst="rect">
            <a:avLst/>
          </a:prstGeom>
        </p:spPr>
        <p:txBody>
          <a:bodyPr wrap="none">
            <a:prstTxWarp prst="textNoShape">
              <a:avLst/>
            </a:prstTxWarp>
            <a:spAutoFit/>
          </a:bodyPr>
          <a:lstStyle/>
          <a:p>
            <a:pPr>
              <a:buClr>
                <a:srgbClr val="000000"/>
              </a:buClr>
              <a:buSzPct val="100000"/>
              <a:buFont typeface="Times New Roman"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100">
                <a:solidFill>
                  <a:srgbClr val="00588C"/>
                </a:solidFill>
                <a:latin typeface="Century Gothic" charset="0"/>
              </a:rPr>
              <a:t>Page | </a:t>
            </a:r>
            <a:fld id="{CEAA16A1-72A6-2646-B3E3-18B6EE180C37}" type="slidenum">
              <a:rPr lang="en-US" sz="1100">
                <a:solidFill>
                  <a:srgbClr val="00588C"/>
                </a:solidFill>
                <a:latin typeface="Century Gothic" charset="0"/>
              </a:rPr>
              <a:pPr>
                <a:buClr>
                  <a:srgbClr val="000000"/>
                </a:buClr>
                <a:buSzPct val="100000"/>
                <a:buFont typeface="Times New Roman"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‹N›</a:t>
            </a:fld>
            <a:endParaRPr lang="en-US" sz="1100" b="1">
              <a:solidFill>
                <a:srgbClr val="00588C"/>
              </a:solidFill>
              <a:latin typeface="Century Gothic" charset="0"/>
            </a:endParaRPr>
          </a:p>
        </p:txBody>
      </p:sp>
      <p:pic>
        <p:nvPicPr>
          <p:cNvPr id="4" name="Image 3"/>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23528" y="6021288"/>
            <a:ext cx="2111703" cy="659907"/>
          </a:xfrm>
          <a:prstGeom prst="rect">
            <a:avLst/>
          </a:prstGeom>
        </p:spPr>
      </p:pic>
    </p:spTree>
  </p:cSld>
  <p:clrMap bg1="lt1" tx1="dk1" bg2="lt2" tx2="dk2" accent1="accent1" accent2="accent2" accent3="accent3" accent4="accent4" accent5="accent5" accent6="accent6" hlink="hlink" folHlink="folHlink"/>
  <p:sldLayoutIdLst>
    <p:sldLayoutId id="2147484100" r:id="rId1"/>
    <p:sldLayoutId id="2147484105" r:id="rId2"/>
    <p:sldLayoutId id="2147484119" r:id="rId3"/>
    <p:sldLayoutId id="2147484118" r:id="rId4"/>
    <p:sldLayoutId id="2147484120" r:id="rId5"/>
    <p:sldLayoutId id="2147484121" r:id="rId6"/>
  </p:sldLayoutIdLst>
  <p:txStyles>
    <p:titleStyle>
      <a:lvl1pPr algn="l" defTabSz="449263" rtl="0" eaLnBrk="0" fontAlgn="base" hangingPunct="0">
        <a:spcBef>
          <a:spcPct val="0"/>
        </a:spcBef>
        <a:spcAft>
          <a:spcPct val="0"/>
        </a:spcAft>
        <a:buClr>
          <a:srgbClr val="000000"/>
        </a:buClr>
        <a:buSzPct val="100000"/>
        <a:buFont typeface="Times New Roman" charset="0"/>
        <a:defRPr sz="3200" b="1">
          <a:solidFill>
            <a:srgbClr val="00588C"/>
          </a:solidFill>
          <a:latin typeface="Century Gothic" charset="0"/>
          <a:ea typeface="+mj-ea"/>
          <a:cs typeface="+mj-cs"/>
        </a:defRPr>
      </a:lvl1pPr>
      <a:lvl2pPr algn="l" defTabSz="449263" rtl="0" eaLnBrk="0" fontAlgn="base" hangingPunct="0">
        <a:spcBef>
          <a:spcPct val="0"/>
        </a:spcBef>
        <a:spcAft>
          <a:spcPct val="0"/>
        </a:spcAft>
        <a:buClr>
          <a:srgbClr val="000000"/>
        </a:buClr>
        <a:buSzPct val="100000"/>
        <a:buFont typeface="Times New Roman" charset="0"/>
        <a:defRPr sz="2400" b="1">
          <a:solidFill>
            <a:srgbClr val="00588C"/>
          </a:solidFill>
          <a:latin typeface="Century Gothic" charset="0"/>
          <a:ea typeface="DejaVu Sans" charset="0"/>
          <a:cs typeface="DejaVu Sans" charset="0"/>
        </a:defRPr>
      </a:lvl2pPr>
      <a:lvl3pPr algn="l" defTabSz="449263" rtl="0" eaLnBrk="0" fontAlgn="base" hangingPunct="0">
        <a:spcBef>
          <a:spcPct val="0"/>
        </a:spcBef>
        <a:spcAft>
          <a:spcPct val="0"/>
        </a:spcAft>
        <a:buClr>
          <a:srgbClr val="000000"/>
        </a:buClr>
        <a:buSzPct val="100000"/>
        <a:buFont typeface="Times New Roman" charset="0"/>
        <a:defRPr sz="2400" b="1">
          <a:solidFill>
            <a:srgbClr val="00588C"/>
          </a:solidFill>
          <a:latin typeface="Century Gothic" charset="0"/>
          <a:ea typeface="DejaVu Sans" charset="0"/>
          <a:cs typeface="DejaVu Sans" charset="0"/>
        </a:defRPr>
      </a:lvl3pPr>
      <a:lvl4pPr algn="l" defTabSz="449263" rtl="0" eaLnBrk="0" fontAlgn="base" hangingPunct="0">
        <a:spcBef>
          <a:spcPct val="0"/>
        </a:spcBef>
        <a:spcAft>
          <a:spcPct val="0"/>
        </a:spcAft>
        <a:buClr>
          <a:srgbClr val="000000"/>
        </a:buClr>
        <a:buSzPct val="100000"/>
        <a:buFont typeface="Times New Roman" charset="0"/>
        <a:defRPr sz="2400" b="1">
          <a:solidFill>
            <a:srgbClr val="00588C"/>
          </a:solidFill>
          <a:latin typeface="Century Gothic" charset="0"/>
          <a:ea typeface="DejaVu Sans" charset="0"/>
          <a:cs typeface="DejaVu Sans" charset="0"/>
        </a:defRPr>
      </a:lvl4pPr>
      <a:lvl5pPr algn="l" defTabSz="449263" rtl="0" eaLnBrk="0" fontAlgn="base" hangingPunct="0">
        <a:spcBef>
          <a:spcPct val="0"/>
        </a:spcBef>
        <a:spcAft>
          <a:spcPct val="0"/>
        </a:spcAft>
        <a:buClr>
          <a:srgbClr val="000000"/>
        </a:buClr>
        <a:buSzPct val="100000"/>
        <a:buFont typeface="Times New Roman" charset="0"/>
        <a:defRPr sz="2400" b="1">
          <a:solidFill>
            <a:srgbClr val="00588C"/>
          </a:solidFill>
          <a:latin typeface="Century Gothic" charset="0"/>
          <a:ea typeface="DejaVu Sans" charset="0"/>
          <a:cs typeface="DejaVu Sans" charset="0"/>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2400" b="1">
          <a:solidFill>
            <a:srgbClr val="7E0C6E"/>
          </a:solidFill>
          <a:latin typeface="Myriad Bold" charset="0"/>
          <a:ea typeface="DejaVu Sans" charset="0"/>
          <a:cs typeface="DejaVu Sans" charset="0"/>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2400" b="1">
          <a:solidFill>
            <a:srgbClr val="7E0C6E"/>
          </a:solidFill>
          <a:latin typeface="Myriad Bold" charset="0"/>
          <a:ea typeface="DejaVu Sans" charset="0"/>
          <a:cs typeface="DejaVu Sans" charset="0"/>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2400" b="1">
          <a:solidFill>
            <a:srgbClr val="7E0C6E"/>
          </a:solidFill>
          <a:latin typeface="Myriad Bold" charset="0"/>
          <a:ea typeface="DejaVu Sans" charset="0"/>
          <a:cs typeface="DejaVu Sans" charset="0"/>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2400" b="1">
          <a:solidFill>
            <a:srgbClr val="7E0C6E"/>
          </a:solidFill>
          <a:latin typeface="Myriad Bold" charset="0"/>
          <a:ea typeface="DejaVu Sans" charset="0"/>
          <a:cs typeface="DejaVu Sans" charset="0"/>
        </a:defRPr>
      </a:lvl9pPr>
    </p:titleStyle>
    <p:bodyStyle>
      <a:lvl1pPr marL="342900" indent="-342900" algn="l" defTabSz="449263" rtl="0" eaLnBrk="0" fontAlgn="base" hangingPunct="0">
        <a:spcBef>
          <a:spcPts val="500"/>
        </a:spcBef>
        <a:spcAft>
          <a:spcPct val="0"/>
        </a:spcAft>
        <a:buClr>
          <a:srgbClr val="000000"/>
        </a:buClr>
        <a:buSzPct val="100000"/>
        <a:buFont typeface="Times New Roman" charset="0"/>
        <a:defRPr sz="2000" b="1">
          <a:solidFill>
            <a:schemeClr val="tx1"/>
          </a:solidFill>
          <a:latin typeface="+mn-lt"/>
          <a:ea typeface="+mn-ea"/>
          <a:cs typeface="Century Gothic"/>
        </a:defRPr>
      </a:lvl1pPr>
      <a:lvl2pPr marL="742950" indent="-285750" algn="l" defTabSz="449263" rtl="0" eaLnBrk="0" fontAlgn="base" hangingPunct="0">
        <a:spcBef>
          <a:spcPts val="500"/>
        </a:spcBef>
        <a:spcAft>
          <a:spcPct val="0"/>
        </a:spcAft>
        <a:buClr>
          <a:srgbClr val="000000"/>
        </a:buClr>
        <a:buSzPct val="100000"/>
        <a:buFont typeface="Times New Roman" charset="0"/>
        <a:defRPr sz="2000">
          <a:solidFill>
            <a:schemeClr val="tx1"/>
          </a:solidFill>
          <a:latin typeface="+mn-lt"/>
          <a:ea typeface="+mn-ea"/>
          <a:cs typeface="Century Gothic"/>
        </a:defRPr>
      </a:lvl2pPr>
      <a:lvl3pPr marL="1143000" indent="-228600" algn="l" defTabSz="449263" rtl="0" eaLnBrk="0" fontAlgn="base" hangingPunct="0">
        <a:spcBef>
          <a:spcPts val="400"/>
        </a:spcBef>
        <a:spcAft>
          <a:spcPct val="0"/>
        </a:spcAft>
        <a:buClr>
          <a:srgbClr val="000000"/>
        </a:buClr>
        <a:buSzPct val="100000"/>
        <a:buFont typeface="Times New Roman" charset="0"/>
        <a:defRPr sz="1600">
          <a:solidFill>
            <a:schemeClr val="tx1"/>
          </a:solidFill>
          <a:latin typeface="+mn-lt"/>
          <a:ea typeface="+mn-ea"/>
          <a:cs typeface="Century Gothic"/>
        </a:defRPr>
      </a:lvl3pPr>
      <a:lvl4pPr marL="1600200" indent="-228600" algn="l" defTabSz="449263" rtl="0" eaLnBrk="0" fontAlgn="base" hangingPunct="0">
        <a:spcBef>
          <a:spcPts val="400"/>
        </a:spcBef>
        <a:spcAft>
          <a:spcPct val="0"/>
        </a:spcAft>
        <a:buClr>
          <a:srgbClr val="000000"/>
        </a:buClr>
        <a:buSzPct val="100000"/>
        <a:buFont typeface="Times New Roman" charset="0"/>
        <a:defRPr sz="1600">
          <a:solidFill>
            <a:schemeClr val="tx1"/>
          </a:solidFill>
          <a:latin typeface="+mn-lt"/>
          <a:ea typeface="+mn-ea"/>
          <a:cs typeface="Century Gothic"/>
        </a:defRPr>
      </a:lvl4pPr>
      <a:lvl5pPr marL="2057400" indent="-228600" algn="l" defTabSz="449263" rtl="0" eaLnBrk="0" fontAlgn="base" hangingPunct="0">
        <a:spcBef>
          <a:spcPts val="400"/>
        </a:spcBef>
        <a:spcAft>
          <a:spcPct val="0"/>
        </a:spcAft>
        <a:buClr>
          <a:srgbClr val="000000"/>
        </a:buClr>
        <a:buSzPct val="100000"/>
        <a:buFont typeface="Times New Roman" charset="0"/>
        <a:defRPr sz="1600">
          <a:solidFill>
            <a:schemeClr val="tx1"/>
          </a:solidFill>
          <a:latin typeface="+mn-lt"/>
          <a:ea typeface="+mn-ea"/>
          <a:cs typeface="Century Gothic"/>
        </a:defRPr>
      </a:lvl5pPr>
      <a:lvl6pPr marL="25146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cs typeface="+mn-cs"/>
        </a:defRPr>
      </a:lvl6pPr>
      <a:lvl7pPr marL="29718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cs typeface="+mn-cs"/>
        </a:defRPr>
      </a:lvl7pPr>
      <a:lvl8pPr marL="34290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cs typeface="+mn-cs"/>
        </a:defRPr>
      </a:lvl8pPr>
      <a:lvl9pPr marL="38862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 Type="http://schemas.openxmlformats.org/officeDocument/2006/relationships/image" Target="../media/image9.png"/><Relationship Id="rId21" Type="http://schemas.openxmlformats.org/officeDocument/2006/relationships/image" Target="../media/image27.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2" Type="http://schemas.openxmlformats.org/officeDocument/2006/relationships/notesSlide" Target="../notesSlides/notesSlide4.xml"/><Relationship Id="rId16" Type="http://schemas.openxmlformats.org/officeDocument/2006/relationships/image" Target="../media/image22.png"/><Relationship Id="rId20" Type="http://schemas.openxmlformats.org/officeDocument/2006/relationships/image" Target="../media/image26.gif"/><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24" Type="http://schemas.openxmlformats.org/officeDocument/2006/relationships/image" Target="../media/image30.png"/><Relationship Id="rId5" Type="http://schemas.openxmlformats.org/officeDocument/2006/relationships/image" Target="../media/image11.png"/><Relationship Id="rId15" Type="http://schemas.openxmlformats.org/officeDocument/2006/relationships/image" Target="../media/image21.png"/><Relationship Id="rId23" Type="http://schemas.openxmlformats.org/officeDocument/2006/relationships/image" Target="../media/image29.png"/><Relationship Id="rId28" Type="http://schemas.openxmlformats.org/officeDocument/2006/relationships/image" Target="../media/image34.png"/><Relationship Id="rId10" Type="http://schemas.openxmlformats.org/officeDocument/2006/relationships/image" Target="../media/image16.png"/><Relationship Id="rId19" Type="http://schemas.openxmlformats.org/officeDocument/2006/relationships/image" Target="../media/image25.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 Id="rId22" Type="http://schemas.openxmlformats.org/officeDocument/2006/relationships/image" Target="../media/image28.jpeg"/><Relationship Id="rId27" Type="http://schemas.openxmlformats.org/officeDocument/2006/relationships/image" Target="../media/image33.png"/></Relationships>
</file>

<file path=ppt/slides/_rels/slide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hyperlink" Target="http://4js.com/support/issue" TargetMode="External"/><Relationship Id="rId3" Type="http://schemas.openxmlformats.org/officeDocument/2006/relationships/hyperlink" Target="https://4js.com/account/create/" TargetMode="External"/><Relationship Id="rId7" Type="http://schemas.openxmlformats.org/officeDocument/2006/relationships/hyperlink" Target="http://4js.com/support/forum"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4js.com/support/faq" TargetMode="External"/><Relationship Id="rId5" Type="http://schemas.openxmlformats.org/officeDocument/2006/relationships/hyperlink" Target="http://4js.com/download/eap" TargetMode="External"/><Relationship Id="rId4" Type="http://schemas.openxmlformats.org/officeDocument/2006/relationships/hyperlink" Target="http://4js.com/download/products" TargetMode="Externa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3"/>
          <p:cNvSpPr>
            <a:spLocks noGrp="1" noChangeArrowheads="1"/>
          </p:cNvSpPr>
          <p:nvPr>
            <p:ph idx="4294967295"/>
          </p:nvPr>
        </p:nvSpPr>
        <p:spPr>
          <a:xfrm>
            <a:off x="0" y="1387475"/>
            <a:ext cx="8686800" cy="4479925"/>
          </a:xfrm>
          <a:prstGeom prst="rect">
            <a:avLst/>
          </a:prstGeom>
        </p:spPr>
        <p:txBody>
          <a:bodyPr/>
          <a:lstStyle/>
          <a:p>
            <a:pPr lvl="1" eaLnBrk="1" hangingPunct="1"/>
            <a:endParaRPr lang="fr-FR" dirty="0"/>
          </a:p>
          <a:p>
            <a:pPr lvl="1" eaLnBrk="1" hangingPunct="1"/>
            <a:endParaRPr lang="fr-FR" dirty="0"/>
          </a:p>
          <a:p>
            <a:pPr lvl="1" eaLnBrk="1" hangingPunct="1"/>
            <a:endParaRPr lang="fr-FR" dirty="0"/>
          </a:p>
        </p:txBody>
      </p:sp>
      <p:pic>
        <p:nvPicPr>
          <p:cNvPr id="2" name="Image 1"/>
          <p:cNvPicPr>
            <a:picLocks noChangeAspect="1"/>
          </p:cNvPicPr>
          <p:nvPr/>
        </p:nvPicPr>
        <p:blipFill rotWithShape="1">
          <a:blip r:embed="rId3">
            <a:extLst>
              <a:ext uri="{28A0092B-C50C-407E-A947-70E740481C1C}">
                <a14:useLocalDpi xmlns:a14="http://schemas.microsoft.com/office/drawing/2010/main" val="0"/>
              </a:ext>
            </a:extLst>
          </a:blip>
          <a:srcRect l="21067" r="17169"/>
          <a:stretch/>
        </p:blipFill>
        <p:spPr>
          <a:xfrm>
            <a:off x="-108520" y="0"/>
            <a:ext cx="9289032" cy="6858000"/>
          </a:xfrm>
          <a:prstGeom prst="rect">
            <a:avLst/>
          </a:prstGeom>
        </p:spPr>
      </p:pic>
      <p:sp>
        <p:nvSpPr>
          <p:cNvPr id="9" name="ZoneTexte 8"/>
          <p:cNvSpPr txBox="1"/>
          <p:nvPr/>
        </p:nvSpPr>
        <p:spPr>
          <a:xfrm>
            <a:off x="395288" y="692696"/>
            <a:ext cx="7776864" cy="4493538"/>
          </a:xfrm>
          <a:prstGeom prst="rect">
            <a:avLst/>
          </a:prstGeom>
          <a:noFill/>
          <a:effectLst>
            <a:outerShdw blurRad="50800" dist="38100" dir="2700000" algn="tl" rotWithShape="0">
              <a:prstClr val="black">
                <a:alpha val="40000"/>
              </a:prstClr>
            </a:outerShdw>
          </a:effectLst>
        </p:spPr>
        <p:txBody>
          <a:bodyPr wrap="square" rtlCol="0">
            <a:spAutoFit/>
          </a:bodyPr>
          <a:lstStyle/>
          <a:p>
            <a:endParaRPr lang="fr-FR" sz="4400" b="1" dirty="0">
              <a:solidFill>
                <a:schemeClr val="tx1"/>
              </a:solidFill>
            </a:endParaRPr>
          </a:p>
          <a:p>
            <a:r>
              <a:rPr lang="it-IT" sz="3200" b="1" dirty="0">
                <a:solidFill>
                  <a:schemeClr val="tx1"/>
                </a:solidFill>
              </a:rPr>
              <a:t>Conferenza Italiana degli Sviluppatori 2018</a:t>
            </a:r>
            <a:endParaRPr lang="fr-FR" sz="3200" b="1" dirty="0">
              <a:solidFill>
                <a:schemeClr val="tx1"/>
              </a:solidFill>
            </a:endParaRPr>
          </a:p>
          <a:p>
            <a:endParaRPr lang="fr-FR" sz="2800" b="1" dirty="0">
              <a:solidFill>
                <a:schemeClr val="tx1"/>
              </a:solidFill>
            </a:endParaRPr>
          </a:p>
          <a:p>
            <a:endParaRPr lang="en-US" sz="2000" b="1" dirty="0">
              <a:solidFill>
                <a:schemeClr val="tx1"/>
              </a:solidFill>
              <a:effectLst>
                <a:outerShdw blurRad="38100" dist="38100" dir="2700000" algn="tl">
                  <a:srgbClr val="000000">
                    <a:alpha val="43137"/>
                  </a:srgbClr>
                </a:outerShdw>
              </a:effectLst>
            </a:endParaRPr>
          </a:p>
          <a:p>
            <a:endParaRPr lang="en-US" sz="2000" b="1" dirty="0">
              <a:solidFill>
                <a:schemeClr val="tx1"/>
              </a:solidFill>
              <a:effectLst>
                <a:outerShdw blurRad="38100" dist="38100" dir="2700000" algn="tl">
                  <a:srgbClr val="000000">
                    <a:alpha val="43137"/>
                  </a:srgbClr>
                </a:outerShdw>
              </a:effectLst>
            </a:endParaRPr>
          </a:p>
          <a:p>
            <a:endParaRPr lang="en-US" sz="2000" b="1" dirty="0">
              <a:solidFill>
                <a:schemeClr val="tx1"/>
              </a:solidFill>
              <a:effectLst>
                <a:outerShdw blurRad="38100" dist="38100" dir="2700000" algn="tl">
                  <a:srgbClr val="000000">
                    <a:alpha val="43137"/>
                  </a:srgbClr>
                </a:outerShdw>
              </a:effectLst>
            </a:endParaRPr>
          </a:p>
          <a:p>
            <a:endParaRPr lang="en-US" sz="2000" b="1" dirty="0">
              <a:solidFill>
                <a:schemeClr val="tx1"/>
              </a:solidFill>
              <a:effectLst>
                <a:outerShdw blurRad="38100" dist="38100" dir="2700000" algn="tl">
                  <a:srgbClr val="000000">
                    <a:alpha val="43137"/>
                  </a:srgbClr>
                </a:outerShdw>
              </a:effectLst>
            </a:endParaRPr>
          </a:p>
          <a:p>
            <a:endParaRPr lang="en-US" sz="2000" b="1" dirty="0">
              <a:solidFill>
                <a:schemeClr val="tx1"/>
              </a:solidFill>
              <a:effectLst>
                <a:outerShdw blurRad="38100" dist="38100" dir="2700000" algn="tl">
                  <a:srgbClr val="000000">
                    <a:alpha val="43137"/>
                  </a:srgbClr>
                </a:outerShdw>
              </a:effectLst>
            </a:endParaRPr>
          </a:p>
          <a:p>
            <a:r>
              <a:rPr lang="en-US" sz="2000" b="1" dirty="0" err="1">
                <a:solidFill>
                  <a:schemeClr val="tx1"/>
                </a:solidFill>
                <a:effectLst>
                  <a:outerShdw blurRad="38100" dist="38100" dir="2700000" algn="tl">
                    <a:srgbClr val="000000">
                      <a:alpha val="43137"/>
                    </a:srgbClr>
                  </a:outerShdw>
                </a:effectLst>
              </a:rPr>
              <a:t>Imola</a:t>
            </a:r>
            <a:r>
              <a:rPr lang="en-US" sz="2000" b="1" dirty="0">
                <a:solidFill>
                  <a:schemeClr val="tx1"/>
                </a:solidFill>
                <a:effectLst>
                  <a:outerShdw blurRad="38100" dist="38100" dir="2700000" algn="tl">
                    <a:srgbClr val="000000">
                      <a:alpha val="43137"/>
                    </a:srgbClr>
                  </a:outerShdw>
                </a:effectLst>
              </a:rPr>
              <a:t> circuit</a:t>
            </a:r>
          </a:p>
          <a:p>
            <a:r>
              <a:rPr lang="fr-FR" sz="1400" b="1" dirty="0" err="1">
                <a:solidFill>
                  <a:schemeClr val="tx1"/>
                </a:solidFill>
              </a:rPr>
              <a:t>Oct</a:t>
            </a:r>
            <a:r>
              <a:rPr lang="fr-FR" sz="1400" b="1" dirty="0">
                <a:solidFill>
                  <a:schemeClr val="tx1"/>
                </a:solidFill>
              </a:rPr>
              <a:t> 11th </a:t>
            </a:r>
            <a:r>
              <a:rPr lang="en-US" sz="1400" dirty="0">
                <a:solidFill>
                  <a:schemeClr val="tx1"/>
                </a:solidFill>
                <a:effectLst>
                  <a:outerShdw blurRad="38100" dist="38100" dir="2700000" algn="tl">
                    <a:srgbClr val="000000">
                      <a:alpha val="43137"/>
                    </a:srgbClr>
                  </a:outerShdw>
                </a:effectLst>
              </a:rPr>
              <a:t>2018</a:t>
            </a:r>
          </a:p>
          <a:p>
            <a:endParaRPr lang="fr-FR" sz="1600" dirty="0">
              <a:solidFill>
                <a:schemeClr val="tx1"/>
              </a:solidFill>
            </a:endParaRPr>
          </a:p>
        </p:txBody>
      </p:sp>
      <p:pic>
        <p:nvPicPr>
          <p:cNvPr id="3" name="Imag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288" y="5746861"/>
            <a:ext cx="2448520" cy="850491"/>
          </a:xfrm>
          <a:prstGeom prst="rect">
            <a:avLst/>
          </a:prstGeom>
        </p:spPr>
      </p:pic>
      <p:pic>
        <p:nvPicPr>
          <p:cNvPr id="5" name="Immagine 4">
            <a:extLst>
              <a:ext uri="{FF2B5EF4-FFF2-40B4-BE49-F238E27FC236}">
                <a16:creationId xmlns:a16="http://schemas.microsoft.com/office/drawing/2014/main" id="{4CB312B4-3130-4010-B6FC-0F391416B0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2" y="3255846"/>
            <a:ext cx="2710458" cy="1198185"/>
          </a:xfrm>
          <a:prstGeom prst="rect">
            <a:avLst/>
          </a:prstGeom>
        </p:spPr>
      </p:pic>
    </p:spTree>
    <p:extLst>
      <p:ext uri="{BB962C8B-B14F-4D97-AF65-F5344CB8AC3E}">
        <p14:creationId xmlns:p14="http://schemas.microsoft.com/office/powerpoint/2010/main" val="119945820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4654" y="1016000"/>
            <a:ext cx="8579834" cy="4705350"/>
          </a:xfrm>
        </p:spPr>
        <p:txBody>
          <a:bodyPr/>
          <a:lstStyle/>
          <a:p>
            <a:r>
              <a:rPr lang="it-IT" sz="2400" dirty="0"/>
              <a:t>09:30 – Registrazione</a:t>
            </a:r>
          </a:p>
          <a:p>
            <a:r>
              <a:rPr lang="it-IT" sz="2400" dirty="0"/>
              <a:t>09:45 – Benvenuto</a:t>
            </a:r>
            <a:br>
              <a:rPr lang="it-IT" sz="2400" dirty="0"/>
            </a:br>
            <a:r>
              <a:rPr lang="it-IT" sz="2400" dirty="0"/>
              <a:t>a cura di </a:t>
            </a:r>
            <a:r>
              <a:rPr lang="it-IT" sz="2400" i="1" dirty="0"/>
              <a:t>Marco Colli – </a:t>
            </a:r>
            <a:r>
              <a:rPr lang="it-IT" i="1" dirty="0"/>
              <a:t>Sales &amp; Marketing Manager </a:t>
            </a:r>
            <a:r>
              <a:rPr lang="it-IT" i="1" dirty="0" err="1"/>
              <a:t>Four</a:t>
            </a:r>
            <a:r>
              <a:rPr lang="it-IT" i="1" dirty="0"/>
              <a:t> </a:t>
            </a:r>
            <a:r>
              <a:rPr lang="it-IT" i="1" dirty="0" err="1"/>
              <a:t>Js</a:t>
            </a:r>
            <a:r>
              <a:rPr lang="it-IT" i="1" dirty="0"/>
              <a:t> Italia</a:t>
            </a:r>
            <a:endParaRPr lang="it-IT" dirty="0"/>
          </a:p>
          <a:p>
            <a:r>
              <a:rPr lang="it-IT" sz="2400" dirty="0"/>
              <a:t>10:00 – Genero Enterprise roadmap 2018-2021</a:t>
            </a:r>
            <a:br>
              <a:rPr lang="it-IT" sz="2400" dirty="0"/>
            </a:br>
            <a:r>
              <a:rPr lang="it-IT" sz="2400" dirty="0"/>
              <a:t>a cura di </a:t>
            </a:r>
            <a:r>
              <a:rPr lang="it-IT" sz="2400" i="1" dirty="0" err="1"/>
              <a:t>Bryn</a:t>
            </a:r>
            <a:r>
              <a:rPr lang="it-IT" sz="2400" i="1" dirty="0"/>
              <a:t> Jenkins – </a:t>
            </a:r>
            <a:r>
              <a:rPr lang="it-IT" i="1" dirty="0"/>
              <a:t>COO </a:t>
            </a:r>
            <a:r>
              <a:rPr lang="it-IT" i="1" dirty="0" err="1"/>
              <a:t>Four</a:t>
            </a:r>
            <a:r>
              <a:rPr lang="it-IT" i="1" dirty="0"/>
              <a:t> JS</a:t>
            </a:r>
            <a:endParaRPr lang="it-IT" dirty="0"/>
          </a:p>
          <a:p>
            <a:r>
              <a:rPr lang="it-IT" sz="2400" dirty="0"/>
              <a:t>10:30 – Genero Enterprise 3.20, novità e roadmap</a:t>
            </a:r>
            <a:br>
              <a:rPr lang="it-IT" sz="2400" dirty="0"/>
            </a:br>
            <a:r>
              <a:rPr lang="it-IT" sz="2400" dirty="0"/>
              <a:t>a cura di </a:t>
            </a:r>
            <a:r>
              <a:rPr lang="it-IT" sz="2400" i="1" dirty="0"/>
              <a:t>Olivier </a:t>
            </a:r>
            <a:r>
              <a:rPr lang="it-IT" sz="2400" i="1" dirty="0" err="1"/>
              <a:t>Imbert</a:t>
            </a:r>
            <a:r>
              <a:rPr lang="it-IT" sz="2400" i="1" dirty="0"/>
              <a:t> – </a:t>
            </a:r>
            <a:r>
              <a:rPr lang="it-IT" i="1" dirty="0" err="1"/>
              <a:t>Four</a:t>
            </a:r>
            <a:r>
              <a:rPr lang="it-IT" i="1" dirty="0"/>
              <a:t> </a:t>
            </a:r>
            <a:r>
              <a:rPr lang="it-IT" i="1" dirty="0" err="1"/>
              <a:t>Js</a:t>
            </a:r>
            <a:r>
              <a:rPr lang="it-IT" i="1" dirty="0"/>
              <a:t> Strasburgo</a:t>
            </a:r>
            <a:endParaRPr lang="it-IT" dirty="0"/>
          </a:p>
          <a:p>
            <a:r>
              <a:rPr lang="it-IT" sz="2400" dirty="0"/>
              <a:t>11:30 – Genero Studio e Report Writer 3.2, novità e roadmap</a:t>
            </a:r>
            <a:br>
              <a:rPr lang="it-IT" sz="2400" dirty="0"/>
            </a:br>
            <a:r>
              <a:rPr lang="it-IT" sz="2400" dirty="0"/>
              <a:t>a cura di </a:t>
            </a:r>
            <a:r>
              <a:rPr lang="it-IT" sz="2400" i="1" dirty="0"/>
              <a:t>Christophe </a:t>
            </a:r>
            <a:r>
              <a:rPr lang="it-IT" sz="2400" i="1" dirty="0" err="1"/>
              <a:t>Meyer</a:t>
            </a:r>
            <a:r>
              <a:rPr lang="it-IT" sz="2400" i="1" dirty="0"/>
              <a:t> – </a:t>
            </a:r>
            <a:r>
              <a:rPr lang="it-IT" i="1" dirty="0" err="1"/>
              <a:t>Four</a:t>
            </a:r>
            <a:r>
              <a:rPr lang="it-IT" i="1" dirty="0"/>
              <a:t> </a:t>
            </a:r>
            <a:r>
              <a:rPr lang="it-IT" i="1" dirty="0" err="1"/>
              <a:t>Js</a:t>
            </a:r>
            <a:r>
              <a:rPr lang="it-IT" i="1" dirty="0"/>
              <a:t> Strasburgo</a:t>
            </a:r>
            <a:endParaRPr lang="it-IT" dirty="0"/>
          </a:p>
          <a:p>
            <a:r>
              <a:rPr lang="it-IT" sz="2400" dirty="0"/>
              <a:t>12:30 – Q&amp;A</a:t>
            </a:r>
          </a:p>
          <a:p>
            <a:r>
              <a:rPr lang="it-IT" sz="2400" dirty="0"/>
              <a:t>12:45 – Lunch</a:t>
            </a:r>
          </a:p>
          <a:p>
            <a:pPr marL="0" indent="0">
              <a:buNone/>
            </a:pPr>
            <a:endParaRPr lang="fr-FR" dirty="0">
              <a:solidFill>
                <a:srgbClr val="02A3CE"/>
              </a:solidFill>
            </a:endParaRPr>
          </a:p>
          <a:p>
            <a:pPr lvl="1"/>
            <a:endParaRPr lang="fr-FR" dirty="0">
              <a:solidFill>
                <a:srgbClr val="02A3CE"/>
              </a:solidFill>
            </a:endParaRPr>
          </a:p>
          <a:p>
            <a:pPr lvl="1"/>
            <a:endParaRPr lang="fr-FR" dirty="0">
              <a:solidFill>
                <a:schemeClr val="tx1"/>
              </a:solidFill>
            </a:endParaRPr>
          </a:p>
        </p:txBody>
      </p:sp>
      <p:sp>
        <p:nvSpPr>
          <p:cNvPr id="5" name="Rectangle 8"/>
          <p:cNvSpPr>
            <a:spLocks noGrp="1" noChangeArrowheads="1"/>
          </p:cNvSpPr>
          <p:nvPr>
            <p:ph type="title"/>
          </p:nvPr>
        </p:nvSpPr>
        <p:spPr>
          <a:xfrm>
            <a:off x="384655" y="192088"/>
            <a:ext cx="6324600" cy="823912"/>
          </a:xfrm>
        </p:spPr>
        <p:txBody>
          <a:bodyPr/>
          <a:lstStyle/>
          <a:p>
            <a:r>
              <a:rPr lang="en-US" dirty="0"/>
              <a:t>Agenda</a:t>
            </a:r>
            <a:br>
              <a:rPr lang="en-US" dirty="0"/>
            </a:br>
            <a:endParaRPr lang="en-US" sz="1400" b="0" dirty="0"/>
          </a:p>
        </p:txBody>
      </p:sp>
      <p:sp>
        <p:nvSpPr>
          <p:cNvPr id="2" name="Rettangolo 1">
            <a:extLst>
              <a:ext uri="{FF2B5EF4-FFF2-40B4-BE49-F238E27FC236}">
                <a16:creationId xmlns:a16="http://schemas.microsoft.com/office/drawing/2014/main" id="{B285C5B0-043B-4376-BFBE-229F10408BD4}"/>
              </a:ext>
            </a:extLst>
          </p:cNvPr>
          <p:cNvSpPr/>
          <p:nvPr/>
        </p:nvSpPr>
        <p:spPr bwMode="auto">
          <a:xfrm>
            <a:off x="2627784" y="6021288"/>
            <a:ext cx="1656184" cy="644624"/>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it-IT" sz="1800" b="0" i="0" u="none" strike="noStrike" cap="none" normalizeH="0" baseline="0">
              <a:ln>
                <a:noFill/>
              </a:ln>
              <a:solidFill>
                <a:schemeClr val="bg1"/>
              </a:solidFill>
              <a:effectLst/>
              <a:latin typeface="Arial" charset="0"/>
            </a:endParaRPr>
          </a:p>
        </p:txBody>
      </p:sp>
      <p:sp>
        <p:nvSpPr>
          <p:cNvPr id="6" name="Rettangolo 5">
            <a:extLst>
              <a:ext uri="{FF2B5EF4-FFF2-40B4-BE49-F238E27FC236}">
                <a16:creationId xmlns:a16="http://schemas.microsoft.com/office/drawing/2014/main" id="{F82FA157-7EEE-4DC4-A0F6-7B8A491EEA05}"/>
              </a:ext>
            </a:extLst>
          </p:cNvPr>
          <p:cNvSpPr/>
          <p:nvPr/>
        </p:nvSpPr>
        <p:spPr bwMode="auto">
          <a:xfrm>
            <a:off x="2555776" y="6021288"/>
            <a:ext cx="1728192" cy="72008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it-IT" sz="1800" b="0" i="0" u="none" strike="noStrike" cap="none" normalizeH="0" baseline="0">
              <a:ln>
                <a:noFill/>
              </a:ln>
              <a:solidFill>
                <a:schemeClr val="bg1"/>
              </a:solidFill>
              <a:effectLst/>
              <a:latin typeface="Arial" charset="0"/>
            </a:endParaRPr>
          </a:p>
        </p:txBody>
      </p:sp>
    </p:spTree>
    <p:extLst>
      <p:ext uri="{BB962C8B-B14F-4D97-AF65-F5344CB8AC3E}">
        <p14:creationId xmlns:p14="http://schemas.microsoft.com/office/powerpoint/2010/main" val="424311585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4654" y="1016000"/>
            <a:ext cx="8219794" cy="4705350"/>
          </a:xfrm>
        </p:spPr>
        <p:txBody>
          <a:bodyPr/>
          <a:lstStyle/>
          <a:p>
            <a:r>
              <a:rPr lang="it-IT" altLang="it-IT" dirty="0"/>
              <a:t>Si immagina che la digitalizzazione e l’industria 4.0 tocchi tutti in modo indiscriminato, invece la percezione dell’impatto della digitalizzazione sul business è differente tra chi se ne deve occupare direttamente e chi è toccato in modo più indiretto. Il divario tra importanza ed adozione rivela che il livello di urgenza è recepito in modo diverso tra i vari settori. Su questi temi è sempre in agguato la morale de “la Volpe e l’uva” di Esopo: è fin troppo facile sostenere che ciò che facciamo meno sia poco importante. </a:t>
            </a:r>
            <a:r>
              <a:rPr lang="it-IT" altLang="it-IT" sz="1200" dirty="0"/>
              <a:t>( Ricerca Ambrosetti )</a:t>
            </a:r>
          </a:p>
          <a:p>
            <a:r>
              <a:rPr lang="it-IT" altLang="it-IT" dirty="0"/>
              <a:t>"Solo il 3% delle imprese italiane ha operato in modo compiuto la transizione digitale", mentre "ben il 63% si dice indifferente" ai vantaggi dell'innovazione. Lo ha detto il presidente dell'Istat, Giorgio Alleva, illustrando nel corso di un convegno sulla banda larga all'Agcom lo studio "Il ruolo dei dati nello sviluppo digitale in Italia".</a:t>
            </a:r>
          </a:p>
          <a:p>
            <a:pPr lvl="1"/>
            <a:endParaRPr lang="fr-FR" dirty="0">
              <a:solidFill>
                <a:srgbClr val="02A3CE"/>
              </a:solidFill>
            </a:endParaRPr>
          </a:p>
          <a:p>
            <a:pPr lvl="1"/>
            <a:endParaRPr lang="fr-FR" dirty="0">
              <a:solidFill>
                <a:schemeClr val="tx1"/>
              </a:solidFill>
            </a:endParaRPr>
          </a:p>
        </p:txBody>
      </p:sp>
      <p:sp>
        <p:nvSpPr>
          <p:cNvPr id="5" name="Rectangle 8"/>
          <p:cNvSpPr>
            <a:spLocks noGrp="1" noChangeArrowheads="1"/>
          </p:cNvSpPr>
          <p:nvPr>
            <p:ph type="title"/>
          </p:nvPr>
        </p:nvSpPr>
        <p:spPr>
          <a:xfrm>
            <a:off x="384654" y="192088"/>
            <a:ext cx="7931761" cy="823912"/>
          </a:xfrm>
        </p:spPr>
        <p:txBody>
          <a:bodyPr/>
          <a:lstStyle/>
          <a:p>
            <a:r>
              <a:rPr lang="it-IT" altLang="it-IT" i="1" dirty="0"/>
              <a:t>Bravi Manager Bravi</a:t>
            </a:r>
            <a:br>
              <a:rPr lang="en-US" dirty="0"/>
            </a:br>
            <a:br>
              <a:rPr lang="en-US" dirty="0"/>
            </a:br>
            <a:endParaRPr lang="en-US" sz="1400" b="0" dirty="0"/>
          </a:p>
        </p:txBody>
      </p:sp>
      <p:sp>
        <p:nvSpPr>
          <p:cNvPr id="2" name="Rettangolo 1">
            <a:extLst>
              <a:ext uri="{FF2B5EF4-FFF2-40B4-BE49-F238E27FC236}">
                <a16:creationId xmlns:a16="http://schemas.microsoft.com/office/drawing/2014/main" id="{39510527-9081-4D92-8146-8E7E18340989}"/>
              </a:ext>
            </a:extLst>
          </p:cNvPr>
          <p:cNvSpPr/>
          <p:nvPr/>
        </p:nvSpPr>
        <p:spPr bwMode="auto">
          <a:xfrm>
            <a:off x="2555776" y="6021288"/>
            <a:ext cx="1728192" cy="72008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it-IT" sz="1800" b="0" i="0" u="none" strike="noStrike" cap="none" normalizeH="0" baseline="0">
              <a:ln>
                <a:noFill/>
              </a:ln>
              <a:solidFill>
                <a:schemeClr val="bg1"/>
              </a:solidFill>
              <a:effectLst/>
              <a:latin typeface="Arial" charset="0"/>
            </a:endParaRPr>
          </a:p>
        </p:txBody>
      </p:sp>
    </p:spTree>
    <p:extLst>
      <p:ext uri="{BB962C8B-B14F-4D97-AF65-F5344CB8AC3E}">
        <p14:creationId xmlns:p14="http://schemas.microsoft.com/office/powerpoint/2010/main" val="95129364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8"/>
          <p:cNvSpPr txBox="1">
            <a:spLocks noChangeArrowheads="1"/>
          </p:cNvSpPr>
          <p:nvPr/>
        </p:nvSpPr>
        <p:spPr bwMode="auto">
          <a:xfrm>
            <a:off x="385950" y="166688"/>
            <a:ext cx="7030366" cy="823912"/>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lvl1pPr algn="l" defTabSz="449263" rtl="0" eaLnBrk="0" fontAlgn="base" hangingPunct="0">
              <a:spcBef>
                <a:spcPct val="0"/>
              </a:spcBef>
              <a:spcAft>
                <a:spcPct val="0"/>
              </a:spcAft>
              <a:buClr>
                <a:srgbClr val="000000"/>
              </a:buClr>
              <a:buSzPct val="100000"/>
              <a:buFont typeface="Times New Roman" pitchFamily="18" charset="0"/>
              <a:defRPr sz="3200" b="1">
                <a:solidFill>
                  <a:srgbClr val="00588C"/>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8" charset="0"/>
              <a:defRPr sz="3200" b="1">
                <a:solidFill>
                  <a:srgbClr val="00588C"/>
                </a:solidFill>
                <a:latin typeface="Century Gothic" pitchFamily="34" charset="0"/>
                <a:ea typeface="DejaVu Sans" charset="0"/>
                <a:cs typeface="DejaVu Sans" charset="0"/>
              </a:defRPr>
            </a:lvl2pPr>
            <a:lvl3pPr algn="l" defTabSz="449263" rtl="0" eaLnBrk="0" fontAlgn="base" hangingPunct="0">
              <a:spcBef>
                <a:spcPct val="0"/>
              </a:spcBef>
              <a:spcAft>
                <a:spcPct val="0"/>
              </a:spcAft>
              <a:buClr>
                <a:srgbClr val="000000"/>
              </a:buClr>
              <a:buSzPct val="100000"/>
              <a:buFont typeface="Times New Roman" pitchFamily="18" charset="0"/>
              <a:defRPr sz="3200" b="1">
                <a:solidFill>
                  <a:srgbClr val="00588C"/>
                </a:solidFill>
                <a:latin typeface="Century Gothic" pitchFamily="34" charset="0"/>
                <a:ea typeface="DejaVu Sans" charset="0"/>
                <a:cs typeface="DejaVu Sans" charset="0"/>
              </a:defRPr>
            </a:lvl3pPr>
            <a:lvl4pPr algn="l" defTabSz="449263" rtl="0" eaLnBrk="0" fontAlgn="base" hangingPunct="0">
              <a:spcBef>
                <a:spcPct val="0"/>
              </a:spcBef>
              <a:spcAft>
                <a:spcPct val="0"/>
              </a:spcAft>
              <a:buClr>
                <a:srgbClr val="000000"/>
              </a:buClr>
              <a:buSzPct val="100000"/>
              <a:buFont typeface="Times New Roman" pitchFamily="18" charset="0"/>
              <a:defRPr sz="3200" b="1">
                <a:solidFill>
                  <a:srgbClr val="00588C"/>
                </a:solidFill>
                <a:latin typeface="Century Gothic" pitchFamily="34" charset="0"/>
                <a:ea typeface="DejaVu Sans" charset="0"/>
                <a:cs typeface="DejaVu Sans" charset="0"/>
              </a:defRPr>
            </a:lvl4pPr>
            <a:lvl5pPr algn="l" defTabSz="449263" rtl="0" eaLnBrk="0" fontAlgn="base" hangingPunct="0">
              <a:spcBef>
                <a:spcPct val="0"/>
              </a:spcBef>
              <a:spcAft>
                <a:spcPct val="0"/>
              </a:spcAft>
              <a:buClr>
                <a:srgbClr val="000000"/>
              </a:buClr>
              <a:buSzPct val="100000"/>
              <a:buFont typeface="Times New Roman" pitchFamily="18" charset="0"/>
              <a:defRPr sz="3200" b="1">
                <a:solidFill>
                  <a:srgbClr val="00588C"/>
                </a:solidFill>
                <a:latin typeface="Century Gothic" pitchFamily="34" charset="0"/>
                <a:ea typeface="DejaVu Sans" charset="0"/>
                <a:cs typeface="DejaVu Sans" charset="0"/>
              </a:defRPr>
            </a:lvl5pPr>
            <a:lvl6pPr marL="457200" algn="l" defTabSz="449263" rtl="0" eaLnBrk="0" fontAlgn="base" hangingPunct="0">
              <a:spcBef>
                <a:spcPct val="0"/>
              </a:spcBef>
              <a:spcAft>
                <a:spcPct val="0"/>
              </a:spcAft>
              <a:buClr>
                <a:srgbClr val="000000"/>
              </a:buClr>
              <a:buSzPct val="100000"/>
              <a:buFont typeface="Times New Roman" pitchFamily="18" charset="0"/>
              <a:defRPr sz="3200" b="1">
                <a:solidFill>
                  <a:srgbClr val="00588C"/>
                </a:solidFill>
                <a:latin typeface="Century Gothic" pitchFamily="34" charset="0"/>
                <a:ea typeface="DejaVu Sans" charset="0"/>
                <a:cs typeface="DejaVu Sans" charset="0"/>
              </a:defRPr>
            </a:lvl6pPr>
            <a:lvl7pPr marL="914400" algn="l" defTabSz="449263" rtl="0" eaLnBrk="0" fontAlgn="base" hangingPunct="0">
              <a:spcBef>
                <a:spcPct val="0"/>
              </a:spcBef>
              <a:spcAft>
                <a:spcPct val="0"/>
              </a:spcAft>
              <a:buClr>
                <a:srgbClr val="000000"/>
              </a:buClr>
              <a:buSzPct val="100000"/>
              <a:buFont typeface="Times New Roman" pitchFamily="18" charset="0"/>
              <a:defRPr sz="3200" b="1">
                <a:solidFill>
                  <a:srgbClr val="00588C"/>
                </a:solidFill>
                <a:latin typeface="Century Gothic" pitchFamily="34" charset="0"/>
                <a:ea typeface="DejaVu Sans" charset="0"/>
                <a:cs typeface="DejaVu Sans" charset="0"/>
              </a:defRPr>
            </a:lvl7pPr>
            <a:lvl8pPr marL="1371600" algn="l" defTabSz="449263" rtl="0" eaLnBrk="0" fontAlgn="base" hangingPunct="0">
              <a:spcBef>
                <a:spcPct val="0"/>
              </a:spcBef>
              <a:spcAft>
                <a:spcPct val="0"/>
              </a:spcAft>
              <a:buClr>
                <a:srgbClr val="000000"/>
              </a:buClr>
              <a:buSzPct val="100000"/>
              <a:buFont typeface="Times New Roman" pitchFamily="18" charset="0"/>
              <a:defRPr sz="3200" b="1">
                <a:solidFill>
                  <a:srgbClr val="00588C"/>
                </a:solidFill>
                <a:latin typeface="Century Gothic" pitchFamily="34" charset="0"/>
                <a:ea typeface="DejaVu Sans" charset="0"/>
                <a:cs typeface="DejaVu Sans" charset="0"/>
              </a:defRPr>
            </a:lvl8pPr>
            <a:lvl9pPr marL="1828800" algn="l" defTabSz="449263" rtl="0" eaLnBrk="0" fontAlgn="base" hangingPunct="0">
              <a:spcBef>
                <a:spcPct val="0"/>
              </a:spcBef>
              <a:spcAft>
                <a:spcPct val="0"/>
              </a:spcAft>
              <a:buClr>
                <a:srgbClr val="000000"/>
              </a:buClr>
              <a:buSzPct val="100000"/>
              <a:buFont typeface="Times New Roman" pitchFamily="18" charset="0"/>
              <a:defRPr sz="3200" b="1">
                <a:solidFill>
                  <a:srgbClr val="00588C"/>
                </a:solidFill>
                <a:latin typeface="Century Gothic" pitchFamily="34" charset="0"/>
                <a:ea typeface="DejaVu Sans" charset="0"/>
                <a:cs typeface="DejaVu Sans" charset="0"/>
              </a:defRPr>
            </a:lvl9pPr>
          </a:lstStyle>
          <a:p>
            <a:r>
              <a:rPr lang="en-US" kern="0" dirty="0">
                <a:solidFill>
                  <a:srgbClr val="02A3CE"/>
                </a:solidFill>
              </a:rPr>
              <a:t>Cross platform </a:t>
            </a:r>
            <a:br>
              <a:rPr lang="en-US" kern="0" dirty="0">
                <a:solidFill>
                  <a:srgbClr val="02A3CE"/>
                </a:solidFill>
              </a:rPr>
            </a:br>
            <a:r>
              <a:rPr lang="en-US" sz="1400" b="0" dirty="0">
                <a:solidFill>
                  <a:srgbClr val="02A3CE"/>
                </a:solidFill>
              </a:rPr>
              <a:t>Thin client, server-side integration, security &amp; scalability</a:t>
            </a:r>
            <a:endParaRPr lang="fr-FR" sz="1400" b="0" kern="0" dirty="0">
              <a:solidFill>
                <a:srgbClr val="02A3CE"/>
              </a:solidFill>
            </a:endParaRPr>
          </a:p>
        </p:txBody>
      </p:sp>
      <p:grpSp>
        <p:nvGrpSpPr>
          <p:cNvPr id="13" name="Groupe 12"/>
          <p:cNvGrpSpPr/>
          <p:nvPr/>
        </p:nvGrpSpPr>
        <p:grpSpPr>
          <a:xfrm>
            <a:off x="215516" y="1340768"/>
            <a:ext cx="8642245" cy="4128528"/>
            <a:chOff x="340696" y="1676850"/>
            <a:chExt cx="8642245" cy="4128528"/>
          </a:xfrm>
        </p:grpSpPr>
        <p:cxnSp>
          <p:nvCxnSpPr>
            <p:cNvPr id="104" name="Connecteur droit avec flèche 103"/>
            <p:cNvCxnSpPr/>
            <p:nvPr/>
          </p:nvCxnSpPr>
          <p:spPr bwMode="auto">
            <a:xfrm flipV="1">
              <a:off x="3004366" y="2740225"/>
              <a:ext cx="718" cy="791308"/>
            </a:xfrm>
            <a:prstGeom prst="straightConnector1">
              <a:avLst/>
            </a:prstGeom>
            <a:ln w="508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avec flèche 34"/>
            <p:cNvCxnSpPr/>
            <p:nvPr/>
          </p:nvCxnSpPr>
          <p:spPr bwMode="auto">
            <a:xfrm rot="10800000">
              <a:off x="2149187" y="2875490"/>
              <a:ext cx="861240" cy="829340"/>
            </a:xfrm>
            <a:prstGeom prst="straightConnector1">
              <a:avLst/>
            </a:prstGeom>
            <a:ln w="508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44" name="Rectangle 40"/>
            <p:cNvSpPr>
              <a:spLocks noChangeArrowheads="1"/>
            </p:cNvSpPr>
            <p:nvPr/>
          </p:nvSpPr>
          <p:spPr bwMode="auto">
            <a:xfrm>
              <a:off x="4449713" y="4797152"/>
              <a:ext cx="812800" cy="276225"/>
            </a:xfrm>
            <a:prstGeom prst="rect">
              <a:avLst/>
            </a:prstGeom>
            <a:noFill/>
            <a:ln w="9525">
              <a:noFill/>
              <a:round/>
              <a:headEnd/>
              <a:tailEnd/>
            </a:ln>
          </p:spPr>
          <p:txBody>
            <a:bodyPr>
              <a:spAutoFit/>
            </a:bodyPr>
            <a:lstStyle/>
            <a:p>
              <a:pPr marL="342900" indent="-342900" algn="ctr">
                <a:spcBef>
                  <a:spcPct val="20000"/>
                </a:spcBef>
                <a:buClr>
                  <a:srgbClr val="091858"/>
                </a:buClr>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sz="1200" b="1" dirty="0">
                  <a:solidFill>
                    <a:schemeClr val="bg1"/>
                  </a:solidFill>
                  <a:cs typeface="Arial" pitchFamily="34" charset="0"/>
                </a:rPr>
                <a:t>GAS</a:t>
              </a:r>
            </a:p>
          </p:txBody>
        </p:sp>
        <p:grpSp>
          <p:nvGrpSpPr>
            <p:cNvPr id="6" name="Groupe 67"/>
            <p:cNvGrpSpPr/>
            <p:nvPr/>
          </p:nvGrpSpPr>
          <p:grpSpPr>
            <a:xfrm>
              <a:off x="428708" y="1871675"/>
              <a:ext cx="1642667" cy="2009206"/>
              <a:chOff x="1055192" y="2562793"/>
              <a:chExt cx="1934381" cy="2425786"/>
            </a:xfrm>
          </p:grpSpPr>
          <p:sp>
            <p:nvSpPr>
              <p:cNvPr id="83" name="Rectangle 38"/>
              <p:cNvSpPr>
                <a:spLocks noChangeArrowheads="1"/>
              </p:cNvSpPr>
              <p:nvPr/>
            </p:nvSpPr>
            <p:spPr bwMode="auto">
              <a:xfrm>
                <a:off x="1055192" y="3269346"/>
                <a:ext cx="1044575" cy="601975"/>
              </a:xfrm>
              <a:prstGeom prst="rect">
                <a:avLst/>
              </a:prstGeom>
              <a:noFill/>
              <a:ln w="9525">
                <a:noFill/>
                <a:round/>
                <a:headEnd/>
                <a:tailEnd/>
              </a:ln>
            </p:spPr>
            <p:txBody>
              <a:bodyPr>
                <a:spAutoFit/>
              </a:bodyPr>
              <a:lstStyle/>
              <a:p>
                <a:pPr marL="342900" indent="-342900" algn="ctr">
                  <a:spcBef>
                    <a:spcPct val="20000"/>
                  </a:spcBef>
                  <a:buClr>
                    <a:srgbClr val="091858"/>
                  </a:buClr>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sz="1200" b="1" dirty="0">
                    <a:solidFill>
                      <a:srgbClr val="000000"/>
                    </a:solidFill>
                    <a:cs typeface="Arial" pitchFamily="34" charset="0"/>
                  </a:rPr>
                  <a:t>Desktop </a:t>
                </a:r>
              </a:p>
              <a:p>
                <a:pPr marL="342900" indent="-342900" algn="ctr">
                  <a:spcBef>
                    <a:spcPct val="20000"/>
                  </a:spcBef>
                  <a:buClr>
                    <a:srgbClr val="091858"/>
                  </a:buClr>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sz="1200" b="1" dirty="0">
                    <a:solidFill>
                      <a:srgbClr val="000000"/>
                    </a:solidFill>
                    <a:cs typeface="Arial" pitchFamily="34" charset="0"/>
                  </a:rPr>
                  <a:t>Client</a:t>
                </a:r>
              </a:p>
            </p:txBody>
          </p:sp>
          <p:grpSp>
            <p:nvGrpSpPr>
              <p:cNvPr id="7" name="Groupe 76"/>
              <p:cNvGrpSpPr/>
              <p:nvPr/>
            </p:nvGrpSpPr>
            <p:grpSpPr>
              <a:xfrm>
                <a:off x="2175109" y="2562793"/>
                <a:ext cx="814464" cy="2425786"/>
                <a:chOff x="2175109" y="2435197"/>
                <a:chExt cx="814464" cy="2425786"/>
              </a:xfrm>
            </p:grpSpPr>
            <p:grpSp>
              <p:nvGrpSpPr>
                <p:cNvPr id="8" name="Groupe 12"/>
                <p:cNvGrpSpPr/>
                <p:nvPr/>
              </p:nvGrpSpPr>
              <p:grpSpPr>
                <a:xfrm>
                  <a:off x="2199309" y="2435197"/>
                  <a:ext cx="766064" cy="878290"/>
                  <a:chOff x="744575" y="1149927"/>
                  <a:chExt cx="1426630" cy="1629377"/>
                </a:xfrm>
              </p:grpSpPr>
              <p:pic>
                <p:nvPicPr>
                  <p:cNvPr id="93" name="Picture 52"/>
                  <p:cNvPicPr>
                    <a:picLocks noChangeAspect="1" noChangeArrowheads="1"/>
                  </p:cNvPicPr>
                  <p:nvPr/>
                </p:nvPicPr>
                <p:blipFill>
                  <a:blip r:embed="rId3" cstate="print"/>
                  <a:srcRect/>
                  <a:stretch>
                    <a:fillRect/>
                  </a:stretch>
                </p:blipFill>
                <p:spPr bwMode="auto">
                  <a:xfrm>
                    <a:off x="744575" y="1149927"/>
                    <a:ext cx="1426630" cy="1629377"/>
                  </a:xfrm>
                  <a:prstGeom prst="rect">
                    <a:avLst/>
                  </a:prstGeom>
                  <a:noFill/>
                  <a:ln w="9525">
                    <a:noFill/>
                    <a:miter lim="800000"/>
                    <a:headEnd/>
                    <a:tailEnd/>
                  </a:ln>
                  <a:effectLst/>
                </p:spPr>
              </p:pic>
              <p:pic>
                <p:nvPicPr>
                  <p:cNvPr id="94" name="Picture 2"/>
                  <p:cNvPicPr>
                    <a:picLocks noChangeAspect="1" noChangeArrowheads="1"/>
                  </p:cNvPicPr>
                  <p:nvPr/>
                </p:nvPicPr>
                <p:blipFill>
                  <a:blip r:embed="rId4" cstate="print"/>
                  <a:srcRect/>
                  <a:stretch>
                    <a:fillRect/>
                  </a:stretch>
                </p:blipFill>
                <p:spPr bwMode="auto">
                  <a:xfrm>
                    <a:off x="832459" y="1506373"/>
                    <a:ext cx="1263041" cy="890117"/>
                  </a:xfrm>
                  <a:prstGeom prst="rect">
                    <a:avLst/>
                  </a:prstGeom>
                  <a:noFill/>
                  <a:ln w="9525">
                    <a:noFill/>
                    <a:miter lim="800000"/>
                    <a:headEnd/>
                    <a:tailEnd/>
                  </a:ln>
                  <a:effectLst/>
                </p:spPr>
              </p:pic>
            </p:grpSp>
            <p:grpSp>
              <p:nvGrpSpPr>
                <p:cNvPr id="9" name="Groupe 13"/>
                <p:cNvGrpSpPr/>
                <p:nvPr/>
              </p:nvGrpSpPr>
              <p:grpSpPr>
                <a:xfrm>
                  <a:off x="2199309" y="3205419"/>
                  <a:ext cx="766064" cy="878290"/>
                  <a:chOff x="2859125" y="1159452"/>
                  <a:chExt cx="1426630" cy="1629377"/>
                </a:xfrm>
              </p:grpSpPr>
              <p:pic>
                <p:nvPicPr>
                  <p:cNvPr id="91" name="Picture 52"/>
                  <p:cNvPicPr>
                    <a:picLocks noChangeAspect="1" noChangeArrowheads="1"/>
                  </p:cNvPicPr>
                  <p:nvPr/>
                </p:nvPicPr>
                <p:blipFill>
                  <a:blip r:embed="rId3" cstate="print"/>
                  <a:srcRect/>
                  <a:stretch>
                    <a:fillRect/>
                  </a:stretch>
                </p:blipFill>
                <p:spPr bwMode="auto">
                  <a:xfrm>
                    <a:off x="2859125" y="1159452"/>
                    <a:ext cx="1426630" cy="1629377"/>
                  </a:xfrm>
                  <a:prstGeom prst="rect">
                    <a:avLst/>
                  </a:prstGeom>
                  <a:noFill/>
                  <a:ln w="9525">
                    <a:noFill/>
                    <a:miter lim="800000"/>
                    <a:headEnd/>
                    <a:tailEnd/>
                  </a:ln>
                  <a:effectLst/>
                </p:spPr>
              </p:pic>
              <p:pic>
                <p:nvPicPr>
                  <p:cNvPr id="92" name="Picture 5"/>
                  <p:cNvPicPr>
                    <a:picLocks noChangeAspect="1" noChangeArrowheads="1"/>
                  </p:cNvPicPr>
                  <p:nvPr/>
                </p:nvPicPr>
                <p:blipFill>
                  <a:blip r:embed="rId5" cstate="print"/>
                  <a:srcRect/>
                  <a:stretch>
                    <a:fillRect/>
                  </a:stretch>
                </p:blipFill>
                <p:spPr bwMode="auto">
                  <a:xfrm>
                    <a:off x="2921566" y="1496786"/>
                    <a:ext cx="1292294" cy="918754"/>
                  </a:xfrm>
                  <a:prstGeom prst="rect">
                    <a:avLst/>
                  </a:prstGeom>
                  <a:noFill/>
                  <a:ln w="9525">
                    <a:noFill/>
                    <a:miter lim="800000"/>
                    <a:headEnd/>
                    <a:tailEnd/>
                  </a:ln>
                  <a:effectLst/>
                </p:spPr>
              </p:pic>
            </p:grpSp>
            <p:pic>
              <p:nvPicPr>
                <p:cNvPr id="90" name="Picture 4"/>
                <p:cNvPicPr>
                  <a:picLocks noChangeAspect="1" noChangeArrowheads="1"/>
                </p:cNvPicPr>
                <p:nvPr/>
              </p:nvPicPr>
              <p:blipFill>
                <a:blip r:embed="rId6" cstate="print"/>
                <a:srcRect/>
                <a:stretch>
                  <a:fillRect/>
                </a:stretch>
              </p:blipFill>
              <p:spPr bwMode="auto">
                <a:xfrm>
                  <a:off x="2175109" y="4063938"/>
                  <a:ext cx="814464" cy="797045"/>
                </a:xfrm>
                <a:prstGeom prst="rect">
                  <a:avLst/>
                </a:prstGeom>
                <a:noFill/>
                <a:ln w="9525">
                  <a:noFill/>
                  <a:miter lim="800000"/>
                  <a:headEnd/>
                  <a:tailEnd/>
                </a:ln>
                <a:effectLst/>
              </p:spPr>
            </p:pic>
          </p:grpSp>
        </p:grpSp>
        <p:grpSp>
          <p:nvGrpSpPr>
            <p:cNvPr id="82" name="Groupe 81"/>
            <p:cNvGrpSpPr/>
            <p:nvPr/>
          </p:nvGrpSpPr>
          <p:grpSpPr>
            <a:xfrm>
              <a:off x="3426425" y="3193220"/>
              <a:ext cx="2585735" cy="1055365"/>
              <a:chOff x="3426425" y="3193220"/>
              <a:chExt cx="2585735" cy="1055365"/>
            </a:xfrm>
          </p:grpSpPr>
          <p:cxnSp>
            <p:nvCxnSpPr>
              <p:cNvPr id="38" name="Connecteur droit avec flèche 37"/>
              <p:cNvCxnSpPr/>
              <p:nvPr/>
            </p:nvCxnSpPr>
            <p:spPr bwMode="auto">
              <a:xfrm rot="10800000">
                <a:off x="3456195" y="3683401"/>
                <a:ext cx="1879600" cy="26987"/>
              </a:xfrm>
              <a:prstGeom prst="straightConnector1">
                <a:avLst/>
              </a:prstGeom>
              <a:ln w="508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75" name="Groupe 74"/>
              <p:cNvGrpSpPr/>
              <p:nvPr/>
            </p:nvGrpSpPr>
            <p:grpSpPr>
              <a:xfrm>
                <a:off x="3426425" y="3193220"/>
                <a:ext cx="2585735" cy="1055365"/>
                <a:chOff x="3426425" y="3193220"/>
                <a:chExt cx="2585735" cy="1055365"/>
              </a:xfrm>
            </p:grpSpPr>
            <p:sp>
              <p:nvSpPr>
                <p:cNvPr id="57" name="Rectangle 43"/>
                <p:cNvSpPr>
                  <a:spLocks noChangeArrowheads="1"/>
                </p:cNvSpPr>
                <p:nvPr/>
              </p:nvSpPr>
              <p:spPr bwMode="auto">
                <a:xfrm>
                  <a:off x="4595524" y="4014184"/>
                  <a:ext cx="1282700" cy="233397"/>
                </a:xfrm>
                <a:prstGeom prst="rect">
                  <a:avLst/>
                </a:prstGeom>
                <a:noFill/>
                <a:ln w="9525">
                  <a:noFill/>
                  <a:round/>
                  <a:headEnd/>
                  <a:tailEnd/>
                </a:ln>
              </p:spPr>
              <p:txBody>
                <a:bodyPr>
                  <a:spAutoFit/>
                </a:bodyPr>
                <a:lstStyle/>
                <a:p>
                  <a:pPr marL="342900" indent="-342900" algn="ctr">
                    <a:lnSpc>
                      <a:spcPts val="1100"/>
                    </a:lnSpc>
                    <a:spcBef>
                      <a:spcPct val="20000"/>
                    </a:spcBef>
                    <a:buClr>
                      <a:srgbClr val="091858"/>
                    </a:buClr>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sz="1200" b="1" dirty="0">
                      <a:solidFill>
                        <a:schemeClr val="tx1"/>
                      </a:solidFill>
                      <a:cs typeface="Arial" pitchFamily="34" charset="0"/>
                    </a:rPr>
                    <a:t>App Server</a:t>
                  </a:r>
                </a:p>
              </p:txBody>
            </p:sp>
            <p:grpSp>
              <p:nvGrpSpPr>
                <p:cNvPr id="74" name="Groupe 73"/>
                <p:cNvGrpSpPr/>
                <p:nvPr/>
              </p:nvGrpSpPr>
              <p:grpSpPr>
                <a:xfrm>
                  <a:off x="3426425" y="3193220"/>
                  <a:ext cx="2585735" cy="1055365"/>
                  <a:chOff x="3426425" y="3193220"/>
                  <a:chExt cx="2585735" cy="1055365"/>
                </a:xfrm>
              </p:grpSpPr>
              <p:cxnSp>
                <p:nvCxnSpPr>
                  <p:cNvPr id="37" name="Connecteur droit avec flèche 36"/>
                  <p:cNvCxnSpPr/>
                  <p:nvPr/>
                </p:nvCxnSpPr>
                <p:spPr bwMode="auto">
                  <a:xfrm>
                    <a:off x="5148064" y="3717032"/>
                    <a:ext cx="864096" cy="0"/>
                  </a:xfrm>
                  <a:prstGeom prst="straightConnector1">
                    <a:avLst/>
                  </a:prstGeom>
                  <a:ln w="508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9" name="Rectangle 43"/>
                  <p:cNvSpPr>
                    <a:spLocks noChangeArrowheads="1"/>
                  </p:cNvSpPr>
                  <p:nvPr/>
                </p:nvSpPr>
                <p:spPr bwMode="auto">
                  <a:xfrm>
                    <a:off x="3426425" y="4015188"/>
                    <a:ext cx="1282700" cy="233397"/>
                  </a:xfrm>
                  <a:prstGeom prst="rect">
                    <a:avLst/>
                  </a:prstGeom>
                  <a:noFill/>
                  <a:ln w="9525">
                    <a:noFill/>
                    <a:round/>
                    <a:headEnd/>
                    <a:tailEnd/>
                  </a:ln>
                </p:spPr>
                <p:txBody>
                  <a:bodyPr>
                    <a:spAutoFit/>
                  </a:bodyPr>
                  <a:lstStyle/>
                  <a:p>
                    <a:pPr marL="342900" indent="-342900" algn="ctr">
                      <a:lnSpc>
                        <a:spcPts val="1100"/>
                      </a:lnSpc>
                      <a:spcBef>
                        <a:spcPct val="20000"/>
                      </a:spcBef>
                      <a:buClr>
                        <a:srgbClr val="091858"/>
                      </a:buClr>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sz="1200" b="1" dirty="0">
                        <a:solidFill>
                          <a:schemeClr val="tx1"/>
                        </a:solidFill>
                        <a:cs typeface="Arial" pitchFamily="34" charset="0"/>
                      </a:rPr>
                      <a:t>Web Server</a:t>
                    </a:r>
                  </a:p>
                </p:txBody>
              </p:sp>
              <p:pic>
                <p:nvPicPr>
                  <p:cNvPr id="41" name="Picture 59"/>
                  <p:cNvPicPr>
                    <a:picLocks noChangeAspect="1" noChangeArrowheads="1"/>
                  </p:cNvPicPr>
                  <p:nvPr/>
                </p:nvPicPr>
                <p:blipFill>
                  <a:blip r:embed="rId7" cstate="print"/>
                  <a:srcRect/>
                  <a:stretch>
                    <a:fillRect/>
                  </a:stretch>
                </p:blipFill>
                <p:spPr bwMode="auto">
                  <a:xfrm>
                    <a:off x="3824432" y="3521476"/>
                    <a:ext cx="409575" cy="392112"/>
                  </a:xfrm>
                  <a:prstGeom prst="rect">
                    <a:avLst/>
                  </a:prstGeom>
                  <a:noFill/>
                  <a:ln w="9525">
                    <a:noFill/>
                    <a:miter lim="800000"/>
                    <a:headEnd/>
                    <a:tailEnd/>
                  </a:ln>
                </p:spPr>
              </p:pic>
              <p:pic>
                <p:nvPicPr>
                  <p:cNvPr id="42" name="Picture 65"/>
                  <p:cNvPicPr>
                    <a:picLocks noChangeAspect="1" noChangeArrowheads="1"/>
                  </p:cNvPicPr>
                  <p:nvPr/>
                </p:nvPicPr>
                <p:blipFill>
                  <a:blip r:embed="rId8" cstate="print"/>
                  <a:srcRect/>
                  <a:stretch>
                    <a:fillRect/>
                  </a:stretch>
                </p:blipFill>
                <p:spPr bwMode="auto">
                  <a:xfrm>
                    <a:off x="4344510" y="3464326"/>
                    <a:ext cx="428625" cy="506412"/>
                  </a:xfrm>
                  <a:prstGeom prst="rect">
                    <a:avLst/>
                  </a:prstGeom>
                  <a:noFill/>
                  <a:ln w="9525">
                    <a:noFill/>
                    <a:miter lim="800000"/>
                    <a:headEnd/>
                    <a:tailEnd/>
                  </a:ln>
                </p:spPr>
              </p:pic>
              <p:pic>
                <p:nvPicPr>
                  <p:cNvPr id="55" name="Picture 22"/>
                  <p:cNvPicPr>
                    <a:picLocks noChangeAspect="1" noChangeArrowheads="1"/>
                  </p:cNvPicPr>
                  <p:nvPr/>
                </p:nvPicPr>
                <p:blipFill>
                  <a:blip r:embed="rId9" cstate="print"/>
                  <a:srcRect/>
                  <a:stretch>
                    <a:fillRect/>
                  </a:stretch>
                </p:blipFill>
                <p:spPr bwMode="auto">
                  <a:xfrm>
                    <a:off x="5027572" y="3452750"/>
                    <a:ext cx="457200" cy="457200"/>
                  </a:xfrm>
                  <a:prstGeom prst="rect">
                    <a:avLst/>
                  </a:prstGeom>
                  <a:noFill/>
                  <a:ln w="9525">
                    <a:noFill/>
                    <a:miter lim="800000"/>
                    <a:headEnd/>
                    <a:tailEnd/>
                  </a:ln>
                </p:spPr>
              </p:pic>
              <p:pic>
                <p:nvPicPr>
                  <p:cNvPr id="56" name="Image 55" descr="genero_icon_32x.png"/>
                  <p:cNvPicPr>
                    <a:picLocks noChangeAspect="1"/>
                  </p:cNvPicPr>
                  <p:nvPr/>
                </p:nvPicPr>
                <p:blipFill>
                  <a:blip r:embed="rId10" cstate="print"/>
                  <a:stretch>
                    <a:fillRect/>
                  </a:stretch>
                </p:blipFill>
                <p:spPr>
                  <a:xfrm>
                    <a:off x="5004048" y="3633149"/>
                    <a:ext cx="304800" cy="304800"/>
                  </a:xfrm>
                  <a:prstGeom prst="rect">
                    <a:avLst/>
                  </a:prstGeom>
                </p:spPr>
              </p:pic>
              <p:sp>
                <p:nvSpPr>
                  <p:cNvPr id="58" name="Rectangle 43"/>
                  <p:cNvSpPr>
                    <a:spLocks noChangeArrowheads="1"/>
                  </p:cNvSpPr>
                  <p:nvPr/>
                </p:nvSpPr>
                <p:spPr bwMode="auto">
                  <a:xfrm>
                    <a:off x="3977854" y="3193220"/>
                    <a:ext cx="1282700" cy="233397"/>
                  </a:xfrm>
                  <a:prstGeom prst="rect">
                    <a:avLst/>
                  </a:prstGeom>
                  <a:noFill/>
                  <a:ln w="9525">
                    <a:noFill/>
                    <a:round/>
                    <a:headEnd/>
                    <a:tailEnd/>
                  </a:ln>
                </p:spPr>
                <p:txBody>
                  <a:bodyPr>
                    <a:spAutoFit/>
                  </a:bodyPr>
                  <a:lstStyle/>
                  <a:p>
                    <a:pPr marL="342900" indent="-342900" algn="ctr">
                      <a:lnSpc>
                        <a:spcPts val="1100"/>
                      </a:lnSpc>
                      <a:spcBef>
                        <a:spcPct val="20000"/>
                      </a:spcBef>
                      <a:buClr>
                        <a:srgbClr val="091858"/>
                      </a:buClr>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sz="1200" b="1" dirty="0">
                        <a:solidFill>
                          <a:schemeClr val="tx1"/>
                        </a:solidFill>
                        <a:cs typeface="Arial" pitchFamily="34" charset="0"/>
                      </a:rPr>
                      <a:t>Firewall</a:t>
                    </a:r>
                  </a:p>
                </p:txBody>
              </p:sp>
            </p:grpSp>
          </p:grpSp>
        </p:grpSp>
        <p:grpSp>
          <p:nvGrpSpPr>
            <p:cNvPr id="86" name="Groupe 85"/>
            <p:cNvGrpSpPr/>
            <p:nvPr/>
          </p:nvGrpSpPr>
          <p:grpSpPr>
            <a:xfrm>
              <a:off x="5450480" y="1772816"/>
              <a:ext cx="2088232" cy="3071491"/>
              <a:chOff x="5450480" y="1782498"/>
              <a:chExt cx="2088232" cy="3071491"/>
            </a:xfrm>
          </p:grpSpPr>
          <p:sp>
            <p:nvSpPr>
              <p:cNvPr id="66" name="Rectangle 43"/>
              <p:cNvSpPr>
                <a:spLocks noChangeArrowheads="1"/>
              </p:cNvSpPr>
              <p:nvPr/>
            </p:nvSpPr>
            <p:spPr bwMode="auto">
              <a:xfrm>
                <a:off x="5450480" y="1782498"/>
                <a:ext cx="2088232" cy="233397"/>
              </a:xfrm>
              <a:prstGeom prst="rect">
                <a:avLst/>
              </a:prstGeom>
              <a:noFill/>
              <a:ln w="9525">
                <a:noFill/>
                <a:round/>
                <a:headEnd/>
                <a:tailEnd/>
              </a:ln>
            </p:spPr>
            <p:txBody>
              <a:bodyPr wrap="square">
                <a:spAutoFit/>
              </a:bodyPr>
              <a:lstStyle/>
              <a:p>
                <a:pPr marL="342900" indent="-342900" algn="ctr">
                  <a:lnSpc>
                    <a:spcPts val="1100"/>
                  </a:lnSpc>
                  <a:spcBef>
                    <a:spcPct val="20000"/>
                  </a:spcBef>
                  <a:buClr>
                    <a:srgbClr val="091858"/>
                  </a:buClr>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sz="1200" b="1" dirty="0">
                    <a:solidFill>
                      <a:srgbClr val="000000"/>
                    </a:solidFill>
                    <a:cs typeface="Arial" pitchFamily="34" charset="0"/>
                  </a:rPr>
                  <a:t>Application Server</a:t>
                </a:r>
              </a:p>
            </p:txBody>
          </p:sp>
          <p:grpSp>
            <p:nvGrpSpPr>
              <p:cNvPr id="85" name="Groupe 84"/>
              <p:cNvGrpSpPr/>
              <p:nvPr/>
            </p:nvGrpSpPr>
            <p:grpSpPr>
              <a:xfrm>
                <a:off x="5968506" y="2422463"/>
                <a:ext cx="1052180" cy="2431526"/>
                <a:chOff x="6043868" y="2422463"/>
                <a:chExt cx="1052180" cy="2431526"/>
              </a:xfrm>
            </p:grpSpPr>
            <p:grpSp>
              <p:nvGrpSpPr>
                <p:cNvPr id="69" name="Groupe 68"/>
                <p:cNvGrpSpPr/>
                <p:nvPr/>
              </p:nvGrpSpPr>
              <p:grpSpPr>
                <a:xfrm>
                  <a:off x="6043868" y="2652013"/>
                  <a:ext cx="487379" cy="1972427"/>
                  <a:chOff x="6195403" y="2699524"/>
                  <a:chExt cx="487379" cy="1972427"/>
                </a:xfrm>
              </p:grpSpPr>
              <p:grpSp>
                <p:nvGrpSpPr>
                  <p:cNvPr id="2" name="Groupe 45"/>
                  <p:cNvGrpSpPr/>
                  <p:nvPr/>
                </p:nvGrpSpPr>
                <p:grpSpPr>
                  <a:xfrm>
                    <a:off x="6225582" y="2699524"/>
                    <a:ext cx="457200" cy="1962150"/>
                    <a:chOff x="6867525" y="2999029"/>
                    <a:chExt cx="457200" cy="1962150"/>
                  </a:xfrm>
                </p:grpSpPr>
                <p:grpSp>
                  <p:nvGrpSpPr>
                    <p:cNvPr id="4" name="Groupe 59"/>
                    <p:cNvGrpSpPr/>
                    <p:nvPr/>
                  </p:nvGrpSpPr>
                  <p:grpSpPr>
                    <a:xfrm>
                      <a:off x="6867525" y="2999029"/>
                      <a:ext cx="457200" cy="942975"/>
                      <a:chOff x="6858000" y="2767013"/>
                      <a:chExt cx="457200" cy="942975"/>
                    </a:xfrm>
                  </p:grpSpPr>
                  <p:pic>
                    <p:nvPicPr>
                      <p:cNvPr id="99" name="Picture 22"/>
                      <p:cNvPicPr>
                        <a:picLocks noChangeAspect="1" noChangeArrowheads="1"/>
                      </p:cNvPicPr>
                      <p:nvPr/>
                    </p:nvPicPr>
                    <p:blipFill>
                      <a:blip r:embed="rId9" cstate="print"/>
                      <a:srcRect/>
                      <a:stretch>
                        <a:fillRect/>
                      </a:stretch>
                    </p:blipFill>
                    <p:spPr bwMode="auto">
                      <a:xfrm>
                        <a:off x="6858000" y="2767013"/>
                        <a:ext cx="457200" cy="457200"/>
                      </a:xfrm>
                      <a:prstGeom prst="rect">
                        <a:avLst/>
                      </a:prstGeom>
                      <a:noFill/>
                      <a:ln w="9525">
                        <a:noFill/>
                        <a:miter lim="800000"/>
                        <a:headEnd/>
                        <a:tailEnd/>
                      </a:ln>
                    </p:spPr>
                  </p:pic>
                  <p:pic>
                    <p:nvPicPr>
                      <p:cNvPr id="100" name="Picture 22"/>
                      <p:cNvPicPr>
                        <a:picLocks noChangeAspect="1" noChangeArrowheads="1"/>
                      </p:cNvPicPr>
                      <p:nvPr/>
                    </p:nvPicPr>
                    <p:blipFill>
                      <a:blip r:embed="rId9" cstate="print"/>
                      <a:srcRect/>
                      <a:stretch>
                        <a:fillRect/>
                      </a:stretch>
                    </p:blipFill>
                    <p:spPr bwMode="auto">
                      <a:xfrm>
                        <a:off x="6858000" y="3252788"/>
                        <a:ext cx="457200" cy="457200"/>
                      </a:xfrm>
                      <a:prstGeom prst="rect">
                        <a:avLst/>
                      </a:prstGeom>
                      <a:noFill/>
                      <a:ln w="9525">
                        <a:noFill/>
                        <a:miter lim="800000"/>
                        <a:headEnd/>
                        <a:tailEnd/>
                      </a:ln>
                    </p:spPr>
                  </p:pic>
                </p:grpSp>
                <p:grpSp>
                  <p:nvGrpSpPr>
                    <p:cNvPr id="5" name="Groupe 60"/>
                    <p:cNvGrpSpPr/>
                    <p:nvPr/>
                  </p:nvGrpSpPr>
                  <p:grpSpPr>
                    <a:xfrm>
                      <a:off x="6867525" y="4018204"/>
                      <a:ext cx="457200" cy="942975"/>
                      <a:chOff x="6858000" y="2767013"/>
                      <a:chExt cx="457200" cy="942975"/>
                    </a:xfrm>
                  </p:grpSpPr>
                  <p:pic>
                    <p:nvPicPr>
                      <p:cNvPr id="97" name="Picture 22"/>
                      <p:cNvPicPr>
                        <a:picLocks noChangeAspect="1" noChangeArrowheads="1"/>
                      </p:cNvPicPr>
                      <p:nvPr/>
                    </p:nvPicPr>
                    <p:blipFill>
                      <a:blip r:embed="rId9" cstate="print"/>
                      <a:srcRect/>
                      <a:stretch>
                        <a:fillRect/>
                      </a:stretch>
                    </p:blipFill>
                    <p:spPr bwMode="auto">
                      <a:xfrm>
                        <a:off x="6858000" y="2767013"/>
                        <a:ext cx="457200" cy="457200"/>
                      </a:xfrm>
                      <a:prstGeom prst="rect">
                        <a:avLst/>
                      </a:prstGeom>
                      <a:noFill/>
                      <a:ln w="9525">
                        <a:noFill/>
                        <a:miter lim="800000"/>
                        <a:headEnd/>
                        <a:tailEnd/>
                      </a:ln>
                    </p:spPr>
                  </p:pic>
                  <p:pic>
                    <p:nvPicPr>
                      <p:cNvPr id="98" name="Picture 22"/>
                      <p:cNvPicPr>
                        <a:picLocks noChangeAspect="1" noChangeArrowheads="1"/>
                      </p:cNvPicPr>
                      <p:nvPr/>
                    </p:nvPicPr>
                    <p:blipFill>
                      <a:blip r:embed="rId9" cstate="print"/>
                      <a:srcRect/>
                      <a:stretch>
                        <a:fillRect/>
                      </a:stretch>
                    </p:blipFill>
                    <p:spPr bwMode="auto">
                      <a:xfrm>
                        <a:off x="6858000" y="3252788"/>
                        <a:ext cx="457200" cy="457200"/>
                      </a:xfrm>
                      <a:prstGeom prst="rect">
                        <a:avLst/>
                      </a:prstGeom>
                      <a:noFill/>
                      <a:ln w="9525">
                        <a:noFill/>
                        <a:miter lim="800000"/>
                        <a:headEnd/>
                        <a:tailEnd/>
                      </a:ln>
                    </p:spPr>
                  </p:pic>
                </p:grpSp>
              </p:grpSp>
              <p:pic>
                <p:nvPicPr>
                  <p:cNvPr id="46" name="Image 45" descr="genero_icon_32x.png"/>
                  <p:cNvPicPr>
                    <a:picLocks noChangeAspect="1"/>
                  </p:cNvPicPr>
                  <p:nvPr/>
                </p:nvPicPr>
                <p:blipFill>
                  <a:blip r:embed="rId10" cstate="print"/>
                  <a:stretch>
                    <a:fillRect/>
                  </a:stretch>
                </p:blipFill>
                <p:spPr>
                  <a:xfrm>
                    <a:off x="6195403" y="2864416"/>
                    <a:ext cx="304800" cy="304800"/>
                  </a:xfrm>
                  <a:prstGeom prst="rect">
                    <a:avLst/>
                  </a:prstGeom>
                </p:spPr>
              </p:pic>
              <p:pic>
                <p:nvPicPr>
                  <p:cNvPr id="47" name="Image 46" descr="genero_icon_32x.png"/>
                  <p:cNvPicPr>
                    <a:picLocks noChangeAspect="1"/>
                  </p:cNvPicPr>
                  <p:nvPr/>
                </p:nvPicPr>
                <p:blipFill>
                  <a:blip r:embed="rId10" cstate="print"/>
                  <a:stretch>
                    <a:fillRect/>
                  </a:stretch>
                </p:blipFill>
                <p:spPr>
                  <a:xfrm>
                    <a:off x="6220212" y="3357058"/>
                    <a:ext cx="304800" cy="304800"/>
                  </a:xfrm>
                  <a:prstGeom prst="rect">
                    <a:avLst/>
                  </a:prstGeom>
                </p:spPr>
              </p:pic>
              <p:pic>
                <p:nvPicPr>
                  <p:cNvPr id="48" name="Image 47" descr="genero_icon_32x.png"/>
                  <p:cNvPicPr>
                    <a:picLocks noChangeAspect="1"/>
                  </p:cNvPicPr>
                  <p:nvPr/>
                </p:nvPicPr>
                <p:blipFill>
                  <a:blip r:embed="rId10" cstate="print"/>
                  <a:stretch>
                    <a:fillRect/>
                  </a:stretch>
                </p:blipFill>
                <p:spPr>
                  <a:xfrm>
                    <a:off x="6209580" y="3888686"/>
                    <a:ext cx="304800" cy="304800"/>
                  </a:xfrm>
                  <a:prstGeom prst="rect">
                    <a:avLst/>
                  </a:prstGeom>
                </p:spPr>
              </p:pic>
              <p:pic>
                <p:nvPicPr>
                  <p:cNvPr id="49" name="Image 48" descr="genero_icon_32x.png"/>
                  <p:cNvPicPr>
                    <a:picLocks noChangeAspect="1"/>
                  </p:cNvPicPr>
                  <p:nvPr/>
                </p:nvPicPr>
                <p:blipFill>
                  <a:blip r:embed="rId10" cstate="print"/>
                  <a:stretch>
                    <a:fillRect/>
                  </a:stretch>
                </p:blipFill>
                <p:spPr>
                  <a:xfrm>
                    <a:off x="6198948" y="4367151"/>
                    <a:ext cx="304800" cy="304800"/>
                  </a:xfrm>
                  <a:prstGeom prst="rect">
                    <a:avLst/>
                  </a:prstGeom>
                </p:spPr>
              </p:pic>
            </p:grpSp>
            <p:grpSp>
              <p:nvGrpSpPr>
                <p:cNvPr id="78" name="Groupe 77"/>
                <p:cNvGrpSpPr/>
                <p:nvPr/>
              </p:nvGrpSpPr>
              <p:grpSpPr>
                <a:xfrm>
                  <a:off x="6489148" y="2422463"/>
                  <a:ext cx="606900" cy="2431526"/>
                  <a:chOff x="6557388" y="2395167"/>
                  <a:chExt cx="606900" cy="2431526"/>
                </a:xfrm>
              </p:grpSpPr>
              <p:grpSp>
                <p:nvGrpSpPr>
                  <p:cNvPr id="72" name="Groupe 71"/>
                  <p:cNvGrpSpPr/>
                  <p:nvPr/>
                </p:nvGrpSpPr>
                <p:grpSpPr>
                  <a:xfrm>
                    <a:off x="6590582" y="2708920"/>
                    <a:ext cx="526646" cy="2117773"/>
                    <a:chOff x="6709650" y="2628592"/>
                    <a:chExt cx="781385" cy="2515261"/>
                  </a:xfrm>
                </p:grpSpPr>
                <p:pic>
                  <p:nvPicPr>
                    <p:cNvPr id="60" name="Picture 2"/>
                    <p:cNvPicPr>
                      <a:picLocks noChangeAspect="1" noChangeArrowheads="1"/>
                    </p:cNvPicPr>
                    <p:nvPr/>
                  </p:nvPicPr>
                  <p:blipFill>
                    <a:blip r:embed="rId11" cstate="print"/>
                    <a:srcRect/>
                    <a:stretch>
                      <a:fillRect/>
                    </a:stretch>
                  </p:blipFill>
                  <p:spPr bwMode="auto">
                    <a:xfrm>
                      <a:off x="6790453" y="3441584"/>
                      <a:ext cx="619778" cy="483712"/>
                    </a:xfrm>
                    <a:prstGeom prst="rect">
                      <a:avLst/>
                    </a:prstGeom>
                    <a:noFill/>
                    <a:ln w="9525" cap="flat" cmpd="sng">
                      <a:noFill/>
                      <a:prstDash val="solid"/>
                      <a:miter lim="800000"/>
                      <a:headEnd/>
                      <a:tailEnd/>
                    </a:ln>
                  </p:spPr>
                </p:pic>
                <p:pic>
                  <p:nvPicPr>
                    <p:cNvPr id="61" name="Picture 3"/>
                    <p:cNvPicPr>
                      <a:picLocks noChangeAspect="1" noChangeArrowheads="1"/>
                    </p:cNvPicPr>
                    <p:nvPr/>
                  </p:nvPicPr>
                  <p:blipFill>
                    <a:blip r:embed="rId12" cstate="print"/>
                    <a:srcRect/>
                    <a:stretch>
                      <a:fillRect/>
                    </a:stretch>
                  </p:blipFill>
                  <p:spPr bwMode="auto">
                    <a:xfrm>
                      <a:off x="6889533" y="3932541"/>
                      <a:ext cx="421618" cy="501332"/>
                    </a:xfrm>
                    <a:prstGeom prst="rect">
                      <a:avLst/>
                    </a:prstGeom>
                    <a:noFill/>
                    <a:ln w="9525" cap="flat" cmpd="sng">
                      <a:noFill/>
                      <a:prstDash val="solid"/>
                      <a:miter lim="800000"/>
                      <a:headEnd/>
                      <a:tailEnd/>
                    </a:ln>
                  </p:spPr>
                </p:pic>
                <p:pic>
                  <p:nvPicPr>
                    <p:cNvPr id="63" name="Picture 5"/>
                    <p:cNvPicPr>
                      <a:picLocks noChangeAspect="1" noChangeArrowheads="1"/>
                    </p:cNvPicPr>
                    <p:nvPr/>
                  </p:nvPicPr>
                  <p:blipFill>
                    <a:blip r:embed="rId13" cstate="print"/>
                    <a:srcRect/>
                    <a:stretch>
                      <a:fillRect/>
                    </a:stretch>
                  </p:blipFill>
                  <p:spPr bwMode="auto">
                    <a:xfrm>
                      <a:off x="6776625" y="4484723"/>
                      <a:ext cx="647433" cy="659130"/>
                    </a:xfrm>
                    <a:prstGeom prst="rect">
                      <a:avLst/>
                    </a:prstGeom>
                    <a:noFill/>
                    <a:ln w="9525" cap="flat" cmpd="sng">
                      <a:noFill/>
                      <a:prstDash val="solid"/>
                      <a:miter lim="800000"/>
                      <a:headEnd/>
                      <a:tailEnd/>
                    </a:ln>
                  </p:spPr>
                </p:pic>
                <p:pic>
                  <p:nvPicPr>
                    <p:cNvPr id="64" name="Picture 7"/>
                    <p:cNvPicPr>
                      <a:picLocks noChangeAspect="1" noChangeArrowheads="1"/>
                    </p:cNvPicPr>
                    <p:nvPr/>
                  </p:nvPicPr>
                  <p:blipFill>
                    <a:blip r:embed="rId14" cstate="print"/>
                    <a:srcRect/>
                    <a:stretch>
                      <a:fillRect/>
                    </a:stretch>
                  </p:blipFill>
                  <p:spPr bwMode="auto">
                    <a:xfrm>
                      <a:off x="6876255" y="3039372"/>
                      <a:ext cx="448173" cy="379037"/>
                    </a:xfrm>
                    <a:prstGeom prst="rect">
                      <a:avLst/>
                    </a:prstGeom>
                    <a:noFill/>
                    <a:ln w="9525">
                      <a:noFill/>
                      <a:miter lim="800000"/>
                      <a:headEnd/>
                      <a:tailEnd/>
                    </a:ln>
                    <a:effectLst/>
                  </p:spPr>
                </p:pic>
                <p:pic>
                  <p:nvPicPr>
                    <p:cNvPr id="65" name="Picture 8"/>
                    <p:cNvPicPr>
                      <a:picLocks noChangeAspect="1" noChangeArrowheads="1"/>
                    </p:cNvPicPr>
                    <p:nvPr/>
                  </p:nvPicPr>
                  <p:blipFill>
                    <a:blip r:embed="rId15" cstate="print"/>
                    <a:srcRect/>
                    <a:stretch>
                      <a:fillRect/>
                    </a:stretch>
                  </p:blipFill>
                  <p:spPr bwMode="auto">
                    <a:xfrm>
                      <a:off x="6709650" y="2628592"/>
                      <a:ext cx="781385" cy="298042"/>
                    </a:xfrm>
                    <a:prstGeom prst="rect">
                      <a:avLst/>
                    </a:prstGeom>
                    <a:noFill/>
                    <a:ln w="9525">
                      <a:noFill/>
                      <a:miter lim="800000"/>
                      <a:headEnd/>
                      <a:tailEnd/>
                    </a:ln>
                    <a:effectLst/>
                  </p:spPr>
                </p:pic>
              </p:grpSp>
              <p:pic>
                <p:nvPicPr>
                  <p:cNvPr id="68" name="Picture 9"/>
                  <p:cNvPicPr>
                    <a:picLocks noChangeAspect="1" noChangeArrowheads="1"/>
                  </p:cNvPicPr>
                  <p:nvPr/>
                </p:nvPicPr>
                <p:blipFill>
                  <a:blip r:embed="rId16" cstate="print"/>
                  <a:srcRect/>
                  <a:stretch>
                    <a:fillRect/>
                  </a:stretch>
                </p:blipFill>
                <p:spPr bwMode="auto">
                  <a:xfrm>
                    <a:off x="6557388" y="2395167"/>
                    <a:ext cx="606900" cy="224366"/>
                  </a:xfrm>
                  <a:prstGeom prst="rect">
                    <a:avLst/>
                  </a:prstGeom>
                  <a:noFill/>
                  <a:ln w="9525">
                    <a:noFill/>
                    <a:miter lim="800000"/>
                    <a:headEnd/>
                    <a:tailEnd/>
                  </a:ln>
                  <a:effectLst/>
                </p:spPr>
              </p:pic>
            </p:grpSp>
          </p:grpSp>
        </p:grpSp>
        <p:grpSp>
          <p:nvGrpSpPr>
            <p:cNvPr id="87" name="Groupe 86"/>
            <p:cNvGrpSpPr/>
            <p:nvPr/>
          </p:nvGrpSpPr>
          <p:grpSpPr>
            <a:xfrm>
              <a:off x="6903552" y="1772816"/>
              <a:ext cx="2079389" cy="3700802"/>
              <a:chOff x="6903552" y="1772816"/>
              <a:chExt cx="2079389" cy="3700802"/>
            </a:xfrm>
          </p:grpSpPr>
          <p:sp>
            <p:nvSpPr>
              <p:cNvPr id="59" name="Rectangle 43"/>
              <p:cNvSpPr>
                <a:spLocks noChangeArrowheads="1"/>
              </p:cNvSpPr>
              <p:nvPr/>
            </p:nvSpPr>
            <p:spPr bwMode="auto">
              <a:xfrm>
                <a:off x="6903552" y="1772816"/>
                <a:ext cx="2079389" cy="233397"/>
              </a:xfrm>
              <a:prstGeom prst="rect">
                <a:avLst/>
              </a:prstGeom>
              <a:noFill/>
              <a:ln w="9525">
                <a:noFill/>
                <a:round/>
                <a:headEnd/>
                <a:tailEnd/>
              </a:ln>
            </p:spPr>
            <p:txBody>
              <a:bodyPr wrap="square">
                <a:spAutoFit/>
              </a:bodyPr>
              <a:lstStyle/>
              <a:p>
                <a:pPr marL="342900" indent="-342900" algn="ctr">
                  <a:lnSpc>
                    <a:spcPts val="1100"/>
                  </a:lnSpc>
                  <a:spcBef>
                    <a:spcPct val="20000"/>
                  </a:spcBef>
                  <a:buClr>
                    <a:srgbClr val="091858"/>
                  </a:buClr>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sz="1200" b="1" dirty="0">
                    <a:solidFill>
                      <a:srgbClr val="000000"/>
                    </a:solidFill>
                    <a:cs typeface="Arial" pitchFamily="34" charset="0"/>
                  </a:rPr>
                  <a:t>Database Server</a:t>
                </a:r>
              </a:p>
            </p:txBody>
          </p:sp>
          <p:grpSp>
            <p:nvGrpSpPr>
              <p:cNvPr id="84" name="Groupe 83"/>
              <p:cNvGrpSpPr/>
              <p:nvPr/>
            </p:nvGrpSpPr>
            <p:grpSpPr>
              <a:xfrm>
                <a:off x="7215288" y="2121839"/>
                <a:ext cx="1455917" cy="3351779"/>
                <a:chOff x="7317078" y="2121839"/>
                <a:chExt cx="1455917" cy="3351779"/>
              </a:xfrm>
            </p:grpSpPr>
            <p:grpSp>
              <p:nvGrpSpPr>
                <p:cNvPr id="11" name="Groupe 59"/>
                <p:cNvGrpSpPr/>
                <p:nvPr/>
              </p:nvGrpSpPr>
              <p:grpSpPr>
                <a:xfrm>
                  <a:off x="7317078" y="2489008"/>
                  <a:ext cx="457200" cy="2617440"/>
                  <a:chOff x="7436529" y="2287989"/>
                  <a:chExt cx="457200" cy="2617440"/>
                </a:xfrm>
              </p:grpSpPr>
              <p:pic>
                <p:nvPicPr>
                  <p:cNvPr id="45" name="Picture 22"/>
                  <p:cNvPicPr>
                    <a:picLocks noChangeAspect="1" noChangeArrowheads="1"/>
                  </p:cNvPicPr>
                  <p:nvPr/>
                </p:nvPicPr>
                <p:blipFill>
                  <a:blip r:embed="rId9" cstate="print"/>
                  <a:srcRect/>
                  <a:stretch>
                    <a:fillRect/>
                  </a:stretch>
                </p:blipFill>
                <p:spPr bwMode="auto">
                  <a:xfrm>
                    <a:off x="7436529" y="2287989"/>
                    <a:ext cx="457200" cy="457200"/>
                  </a:xfrm>
                  <a:prstGeom prst="rect">
                    <a:avLst/>
                  </a:prstGeom>
                  <a:noFill/>
                  <a:ln w="9525">
                    <a:noFill/>
                    <a:miter lim="800000"/>
                    <a:headEnd/>
                    <a:tailEnd/>
                  </a:ln>
                </p:spPr>
              </p:pic>
              <p:pic>
                <p:nvPicPr>
                  <p:cNvPr id="52" name="Picture 22"/>
                  <p:cNvPicPr>
                    <a:picLocks noChangeAspect="1" noChangeArrowheads="1"/>
                  </p:cNvPicPr>
                  <p:nvPr/>
                </p:nvPicPr>
                <p:blipFill>
                  <a:blip r:embed="rId9" cstate="print"/>
                  <a:srcRect/>
                  <a:stretch>
                    <a:fillRect/>
                  </a:stretch>
                </p:blipFill>
                <p:spPr bwMode="auto">
                  <a:xfrm>
                    <a:off x="7436529" y="3008069"/>
                    <a:ext cx="457200" cy="457200"/>
                  </a:xfrm>
                  <a:prstGeom prst="rect">
                    <a:avLst/>
                  </a:prstGeom>
                  <a:noFill/>
                  <a:ln w="9525">
                    <a:noFill/>
                    <a:miter lim="800000"/>
                    <a:headEnd/>
                    <a:tailEnd/>
                  </a:ln>
                </p:spPr>
              </p:pic>
              <p:pic>
                <p:nvPicPr>
                  <p:cNvPr id="53" name="Picture 22"/>
                  <p:cNvPicPr>
                    <a:picLocks noChangeAspect="1" noChangeArrowheads="1"/>
                  </p:cNvPicPr>
                  <p:nvPr/>
                </p:nvPicPr>
                <p:blipFill>
                  <a:blip r:embed="rId9" cstate="print"/>
                  <a:srcRect/>
                  <a:stretch>
                    <a:fillRect/>
                  </a:stretch>
                </p:blipFill>
                <p:spPr bwMode="auto">
                  <a:xfrm>
                    <a:off x="7436529" y="3728149"/>
                    <a:ext cx="457200" cy="457200"/>
                  </a:xfrm>
                  <a:prstGeom prst="rect">
                    <a:avLst/>
                  </a:prstGeom>
                  <a:noFill/>
                  <a:ln w="9525">
                    <a:noFill/>
                    <a:miter lim="800000"/>
                    <a:headEnd/>
                    <a:tailEnd/>
                  </a:ln>
                </p:spPr>
              </p:pic>
              <p:pic>
                <p:nvPicPr>
                  <p:cNvPr id="54" name="Picture 22"/>
                  <p:cNvPicPr>
                    <a:picLocks noChangeAspect="1" noChangeArrowheads="1"/>
                  </p:cNvPicPr>
                  <p:nvPr/>
                </p:nvPicPr>
                <p:blipFill>
                  <a:blip r:embed="rId9" cstate="print"/>
                  <a:srcRect/>
                  <a:stretch>
                    <a:fillRect/>
                  </a:stretch>
                </p:blipFill>
                <p:spPr bwMode="auto">
                  <a:xfrm>
                    <a:off x="7436529" y="4448229"/>
                    <a:ext cx="457200" cy="457200"/>
                  </a:xfrm>
                  <a:prstGeom prst="rect">
                    <a:avLst/>
                  </a:prstGeom>
                  <a:noFill/>
                  <a:ln w="9525">
                    <a:noFill/>
                    <a:miter lim="800000"/>
                    <a:headEnd/>
                    <a:tailEnd/>
                  </a:ln>
                </p:spPr>
              </p:pic>
            </p:grpSp>
            <p:grpSp>
              <p:nvGrpSpPr>
                <p:cNvPr id="77" name="Groupe 76"/>
                <p:cNvGrpSpPr/>
                <p:nvPr/>
              </p:nvGrpSpPr>
              <p:grpSpPr>
                <a:xfrm>
                  <a:off x="7784106" y="2121839"/>
                  <a:ext cx="988889" cy="3351779"/>
                  <a:chOff x="7920586" y="2121839"/>
                  <a:chExt cx="988889" cy="3351779"/>
                </a:xfrm>
              </p:grpSpPr>
              <p:grpSp>
                <p:nvGrpSpPr>
                  <p:cNvPr id="12" name="Groupe 60"/>
                  <p:cNvGrpSpPr/>
                  <p:nvPr/>
                </p:nvGrpSpPr>
                <p:grpSpPr>
                  <a:xfrm>
                    <a:off x="7920586" y="2121839"/>
                    <a:ext cx="988889" cy="2990350"/>
                    <a:chOff x="7956376" y="2062464"/>
                    <a:chExt cx="988889" cy="2990350"/>
                  </a:xfrm>
                </p:grpSpPr>
                <p:pic>
                  <p:nvPicPr>
                    <p:cNvPr id="177154" name="Picture 2" descr="http://calipia.files.wordpress.com/2011/10/logo-oracle.jpg"/>
                    <p:cNvPicPr>
                      <a:picLocks noChangeAspect="1" noChangeArrowheads="1"/>
                    </p:cNvPicPr>
                    <p:nvPr/>
                  </p:nvPicPr>
                  <p:blipFill>
                    <a:blip r:embed="rId17" cstate="print"/>
                    <a:srcRect/>
                    <a:stretch>
                      <a:fillRect/>
                    </a:stretch>
                  </p:blipFill>
                  <p:spPr bwMode="auto">
                    <a:xfrm>
                      <a:off x="8036520" y="2634638"/>
                      <a:ext cx="828600" cy="164218"/>
                    </a:xfrm>
                    <a:prstGeom prst="rect">
                      <a:avLst/>
                    </a:prstGeom>
                    <a:noFill/>
                  </p:spPr>
                </p:pic>
                <p:pic>
                  <p:nvPicPr>
                    <p:cNvPr id="177155" name="Picture 3"/>
                    <p:cNvPicPr>
                      <a:picLocks noChangeAspect="1" noChangeArrowheads="1"/>
                    </p:cNvPicPr>
                    <p:nvPr/>
                  </p:nvPicPr>
                  <p:blipFill>
                    <a:blip r:embed="rId18" cstate="print"/>
                    <a:srcRect/>
                    <a:stretch>
                      <a:fillRect/>
                    </a:stretch>
                  </p:blipFill>
                  <p:spPr bwMode="auto">
                    <a:xfrm>
                      <a:off x="8030951" y="3103827"/>
                      <a:ext cx="839738" cy="402555"/>
                    </a:xfrm>
                    <a:prstGeom prst="rect">
                      <a:avLst/>
                    </a:prstGeom>
                    <a:noFill/>
                    <a:ln w="9525">
                      <a:noFill/>
                      <a:miter lim="800000"/>
                      <a:headEnd/>
                      <a:tailEnd/>
                    </a:ln>
                  </p:spPr>
                </p:pic>
                <p:pic>
                  <p:nvPicPr>
                    <p:cNvPr id="177156" name="Picture 4"/>
                    <p:cNvPicPr>
                      <a:picLocks noChangeAspect="1" noChangeArrowheads="1"/>
                    </p:cNvPicPr>
                    <p:nvPr/>
                  </p:nvPicPr>
                  <p:blipFill>
                    <a:blip r:embed="rId19" cstate="print"/>
                    <a:srcRect/>
                    <a:stretch>
                      <a:fillRect/>
                    </a:stretch>
                  </p:blipFill>
                  <p:spPr bwMode="auto">
                    <a:xfrm>
                      <a:off x="7956376" y="3812790"/>
                      <a:ext cx="988889" cy="336144"/>
                    </a:xfrm>
                    <a:prstGeom prst="rect">
                      <a:avLst/>
                    </a:prstGeom>
                    <a:noFill/>
                    <a:ln w="9525">
                      <a:noFill/>
                      <a:miter lim="800000"/>
                      <a:headEnd/>
                      <a:tailEnd/>
                    </a:ln>
                  </p:spPr>
                </p:pic>
                <p:pic>
                  <p:nvPicPr>
                    <p:cNvPr id="177158" name="Picture 6" descr="IBM DB2"/>
                    <p:cNvPicPr>
                      <a:picLocks noChangeAspect="1" noChangeArrowheads="1"/>
                    </p:cNvPicPr>
                    <p:nvPr/>
                  </p:nvPicPr>
                  <p:blipFill>
                    <a:blip r:embed="rId20" cstate="print"/>
                    <a:srcRect/>
                    <a:stretch>
                      <a:fillRect/>
                    </a:stretch>
                  </p:blipFill>
                  <p:spPr bwMode="auto">
                    <a:xfrm>
                      <a:off x="8037677" y="4399971"/>
                      <a:ext cx="826286" cy="216023"/>
                    </a:xfrm>
                    <a:prstGeom prst="rect">
                      <a:avLst/>
                    </a:prstGeom>
                    <a:noFill/>
                  </p:spPr>
                </p:pic>
                <p:pic>
                  <p:nvPicPr>
                    <p:cNvPr id="177159" name="Picture 7"/>
                    <p:cNvPicPr>
                      <a:picLocks noChangeAspect="1" noChangeArrowheads="1"/>
                    </p:cNvPicPr>
                    <p:nvPr/>
                  </p:nvPicPr>
                  <p:blipFill>
                    <a:blip r:embed="rId21" cstate="print"/>
                    <a:srcRect/>
                    <a:stretch>
                      <a:fillRect/>
                    </a:stretch>
                  </p:blipFill>
                  <p:spPr bwMode="auto">
                    <a:xfrm>
                      <a:off x="8085660" y="4653136"/>
                      <a:ext cx="730321" cy="399678"/>
                    </a:xfrm>
                    <a:prstGeom prst="rect">
                      <a:avLst/>
                    </a:prstGeom>
                    <a:noFill/>
                    <a:ln w="9525">
                      <a:noFill/>
                      <a:miter lim="800000"/>
                      <a:headEnd/>
                      <a:tailEnd/>
                    </a:ln>
                  </p:spPr>
                </p:pic>
                <p:pic>
                  <p:nvPicPr>
                    <p:cNvPr id="177161" name="Picture 9" descr="http://railsgrammer.com/wp-content/uploads/2010/11/postgresql-300x103.jpg"/>
                    <p:cNvPicPr>
                      <a:picLocks noChangeAspect="1" noChangeArrowheads="1"/>
                    </p:cNvPicPr>
                    <p:nvPr/>
                  </p:nvPicPr>
                  <p:blipFill>
                    <a:blip r:embed="rId22" cstate="print"/>
                    <a:srcRect/>
                    <a:stretch>
                      <a:fillRect/>
                    </a:stretch>
                  </p:blipFill>
                  <p:spPr bwMode="auto">
                    <a:xfrm>
                      <a:off x="7994178" y="2062464"/>
                      <a:ext cx="913284" cy="313561"/>
                    </a:xfrm>
                    <a:prstGeom prst="rect">
                      <a:avLst/>
                    </a:prstGeom>
                    <a:noFill/>
                  </p:spPr>
                </p:pic>
              </p:grpSp>
              <p:pic>
                <p:nvPicPr>
                  <p:cNvPr id="76" name="Picture 11"/>
                  <p:cNvPicPr>
                    <a:picLocks noChangeAspect="1" noChangeArrowheads="1"/>
                  </p:cNvPicPr>
                  <p:nvPr/>
                </p:nvPicPr>
                <p:blipFill>
                  <a:blip r:embed="rId23" cstate="print"/>
                  <a:srcRect/>
                  <a:stretch>
                    <a:fillRect/>
                  </a:stretch>
                </p:blipFill>
                <p:spPr bwMode="auto">
                  <a:xfrm>
                    <a:off x="8007581" y="5193767"/>
                    <a:ext cx="779909" cy="279851"/>
                  </a:xfrm>
                  <a:prstGeom prst="rect">
                    <a:avLst/>
                  </a:prstGeom>
                  <a:noFill/>
                  <a:ln w="9525" cap="flat" cmpd="sng">
                    <a:noFill/>
                    <a:prstDash val="solid"/>
                    <a:miter lim="800000"/>
                    <a:headEnd/>
                    <a:tailEnd/>
                  </a:ln>
                </p:spPr>
              </p:pic>
            </p:grpSp>
          </p:grpSp>
        </p:grpSp>
        <p:grpSp>
          <p:nvGrpSpPr>
            <p:cNvPr id="88" name="Groupe 87"/>
            <p:cNvGrpSpPr/>
            <p:nvPr/>
          </p:nvGrpSpPr>
          <p:grpSpPr>
            <a:xfrm>
              <a:off x="352750" y="3713247"/>
              <a:ext cx="2636411" cy="2092131"/>
              <a:chOff x="352750" y="3713247"/>
              <a:chExt cx="2636411" cy="2092131"/>
            </a:xfrm>
          </p:grpSpPr>
          <p:cxnSp>
            <p:nvCxnSpPr>
              <p:cNvPr id="36" name="Connecteur droit avec flèche 35"/>
              <p:cNvCxnSpPr/>
              <p:nvPr/>
            </p:nvCxnSpPr>
            <p:spPr bwMode="auto">
              <a:xfrm rot="10800000" flipV="1">
                <a:off x="2170456" y="3713247"/>
                <a:ext cx="818705" cy="733645"/>
              </a:xfrm>
              <a:prstGeom prst="straightConnector1">
                <a:avLst/>
              </a:prstGeom>
              <a:ln w="508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73" name="Groupe 72"/>
              <p:cNvGrpSpPr/>
              <p:nvPr/>
            </p:nvGrpSpPr>
            <p:grpSpPr>
              <a:xfrm>
                <a:off x="352750" y="4381605"/>
                <a:ext cx="2481185" cy="1423773"/>
                <a:chOff x="352750" y="4381605"/>
                <a:chExt cx="2481185" cy="1423773"/>
              </a:xfrm>
            </p:grpSpPr>
            <p:grpSp>
              <p:nvGrpSpPr>
                <p:cNvPr id="10" name="Groupe 92"/>
                <p:cNvGrpSpPr/>
                <p:nvPr/>
              </p:nvGrpSpPr>
              <p:grpSpPr>
                <a:xfrm>
                  <a:off x="352750" y="4381605"/>
                  <a:ext cx="1731065" cy="1423773"/>
                  <a:chOff x="277895" y="4381605"/>
                  <a:chExt cx="1996996" cy="1486345"/>
                </a:xfrm>
              </p:grpSpPr>
              <p:sp>
                <p:nvSpPr>
                  <p:cNvPr id="67" name="Rectangle 40"/>
                  <p:cNvSpPr>
                    <a:spLocks noChangeArrowheads="1"/>
                  </p:cNvSpPr>
                  <p:nvPr/>
                </p:nvSpPr>
                <p:spPr bwMode="auto">
                  <a:xfrm>
                    <a:off x="277895" y="4702533"/>
                    <a:ext cx="992344" cy="520510"/>
                  </a:xfrm>
                  <a:prstGeom prst="rect">
                    <a:avLst/>
                  </a:prstGeom>
                  <a:noFill/>
                  <a:ln w="9525">
                    <a:noFill/>
                    <a:round/>
                    <a:headEnd/>
                    <a:tailEnd/>
                  </a:ln>
                </p:spPr>
                <p:txBody>
                  <a:bodyPr wrap="square">
                    <a:spAutoFit/>
                  </a:bodyPr>
                  <a:lstStyle/>
                  <a:p>
                    <a:pPr marL="342900" indent="-342900" algn="ctr">
                      <a:spcBef>
                        <a:spcPct val="20000"/>
                      </a:spcBef>
                      <a:buClr>
                        <a:srgbClr val="091858"/>
                      </a:buClr>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sz="1200" b="1" dirty="0">
                        <a:solidFill>
                          <a:srgbClr val="000000"/>
                        </a:solidFill>
                        <a:cs typeface="Arial" pitchFamily="34" charset="0"/>
                      </a:rPr>
                      <a:t>Web</a:t>
                    </a:r>
                  </a:p>
                  <a:p>
                    <a:pPr marL="342900" indent="-342900" algn="ctr">
                      <a:spcBef>
                        <a:spcPct val="20000"/>
                      </a:spcBef>
                      <a:buClr>
                        <a:srgbClr val="091858"/>
                      </a:buClr>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sz="1200" b="1" dirty="0">
                        <a:solidFill>
                          <a:srgbClr val="000000"/>
                        </a:solidFill>
                        <a:cs typeface="Arial" pitchFamily="34" charset="0"/>
                      </a:rPr>
                      <a:t>Browser</a:t>
                    </a:r>
                  </a:p>
                </p:txBody>
              </p:sp>
              <p:pic>
                <p:nvPicPr>
                  <p:cNvPr id="79" name="Picture 6"/>
                  <p:cNvPicPr>
                    <a:picLocks noChangeAspect="1" noChangeArrowheads="1"/>
                  </p:cNvPicPr>
                  <p:nvPr/>
                </p:nvPicPr>
                <p:blipFill>
                  <a:blip r:embed="rId24" cstate="print"/>
                  <a:srcRect/>
                  <a:stretch>
                    <a:fillRect/>
                  </a:stretch>
                </p:blipFill>
                <p:spPr bwMode="auto">
                  <a:xfrm>
                    <a:off x="1399090" y="4381605"/>
                    <a:ext cx="875801" cy="675028"/>
                  </a:xfrm>
                  <a:prstGeom prst="rect">
                    <a:avLst/>
                  </a:prstGeom>
                  <a:noFill/>
                  <a:ln w="9525">
                    <a:noFill/>
                    <a:miter lim="800000"/>
                    <a:headEnd/>
                    <a:tailEnd/>
                  </a:ln>
                  <a:effectLst/>
                </p:spPr>
              </p:pic>
              <p:pic>
                <p:nvPicPr>
                  <p:cNvPr id="81" name="Picture 52"/>
                  <p:cNvPicPr>
                    <a:picLocks noChangeAspect="1" noChangeArrowheads="1"/>
                  </p:cNvPicPr>
                  <p:nvPr/>
                </p:nvPicPr>
                <p:blipFill>
                  <a:blip r:embed="rId3" cstate="print"/>
                  <a:srcRect/>
                  <a:stretch>
                    <a:fillRect/>
                  </a:stretch>
                </p:blipFill>
                <p:spPr bwMode="auto">
                  <a:xfrm>
                    <a:off x="1460416" y="4989660"/>
                    <a:ext cx="766064" cy="878290"/>
                  </a:xfrm>
                  <a:prstGeom prst="rect">
                    <a:avLst/>
                  </a:prstGeom>
                  <a:noFill/>
                  <a:ln w="9525">
                    <a:noFill/>
                    <a:miter lim="800000"/>
                    <a:headEnd/>
                    <a:tailEnd/>
                  </a:ln>
                  <a:effectLst/>
                </p:spPr>
              </p:pic>
            </p:grpSp>
            <p:pic>
              <p:nvPicPr>
                <p:cNvPr id="50" name="Picture 4"/>
                <p:cNvPicPr>
                  <a:picLocks noChangeAspect="1" noChangeArrowheads="1"/>
                </p:cNvPicPr>
                <p:nvPr/>
              </p:nvPicPr>
              <p:blipFill>
                <a:blip r:embed="rId25" cstate="print"/>
                <a:srcRect/>
                <a:stretch>
                  <a:fillRect/>
                </a:stretch>
              </p:blipFill>
              <p:spPr bwMode="auto">
                <a:xfrm>
                  <a:off x="1430596" y="5148138"/>
                  <a:ext cx="558381" cy="458786"/>
                </a:xfrm>
                <a:prstGeom prst="rect">
                  <a:avLst/>
                </a:prstGeom>
                <a:noFill/>
                <a:ln w="9525">
                  <a:noFill/>
                  <a:miter lim="800000"/>
                  <a:headEnd/>
                  <a:tailEnd/>
                </a:ln>
              </p:spPr>
            </p:pic>
            <p:pic>
              <p:nvPicPr>
                <p:cNvPr id="80" name="Image 79" descr="ipad_app_supp.png"/>
                <p:cNvPicPr>
                  <a:picLocks noChangeAspect="1"/>
                </p:cNvPicPr>
                <p:nvPr/>
              </p:nvPicPr>
              <p:blipFill>
                <a:blip r:embed="rId26" cstate="print"/>
                <a:stretch>
                  <a:fillRect/>
                </a:stretch>
              </p:blipFill>
              <p:spPr>
                <a:xfrm>
                  <a:off x="2195736" y="4797152"/>
                  <a:ext cx="638199" cy="456487"/>
                </a:xfrm>
                <a:prstGeom prst="rect">
                  <a:avLst/>
                </a:prstGeom>
              </p:spPr>
            </p:pic>
          </p:grpSp>
        </p:grpSp>
        <p:pic>
          <p:nvPicPr>
            <p:cNvPr id="40" name="Picture 105"/>
            <p:cNvPicPr>
              <a:picLocks noChangeAspect="1" noChangeArrowheads="1"/>
            </p:cNvPicPr>
            <p:nvPr/>
          </p:nvPicPr>
          <p:blipFill>
            <a:blip r:embed="rId27" cstate="print"/>
            <a:srcRect/>
            <a:stretch>
              <a:fillRect/>
            </a:stretch>
          </p:blipFill>
          <p:spPr bwMode="auto">
            <a:xfrm>
              <a:off x="2505905" y="3219851"/>
              <a:ext cx="942975" cy="927100"/>
            </a:xfrm>
            <a:prstGeom prst="rect">
              <a:avLst/>
            </a:prstGeom>
            <a:noFill/>
            <a:ln w="9525">
              <a:noFill/>
              <a:miter lim="800000"/>
              <a:headEnd/>
              <a:tailEnd/>
            </a:ln>
          </p:spPr>
        </p:pic>
        <p:grpSp>
          <p:nvGrpSpPr>
            <p:cNvPr id="96" name="Groupe 95"/>
            <p:cNvGrpSpPr/>
            <p:nvPr/>
          </p:nvGrpSpPr>
          <p:grpSpPr>
            <a:xfrm>
              <a:off x="340696" y="3355820"/>
              <a:ext cx="759175" cy="930529"/>
              <a:chOff x="395288" y="3465004"/>
              <a:chExt cx="759175" cy="930529"/>
            </a:xfrm>
          </p:grpSpPr>
          <p:sp>
            <p:nvSpPr>
              <p:cNvPr id="89" name="Rectangle 40"/>
              <p:cNvSpPr>
                <a:spLocks noChangeArrowheads="1"/>
              </p:cNvSpPr>
              <p:nvPr/>
            </p:nvSpPr>
            <p:spPr bwMode="auto">
              <a:xfrm>
                <a:off x="407341" y="4118534"/>
                <a:ext cx="744279" cy="276999"/>
              </a:xfrm>
              <a:prstGeom prst="rect">
                <a:avLst/>
              </a:prstGeom>
              <a:noFill/>
              <a:ln w="9525">
                <a:noFill/>
                <a:round/>
                <a:headEnd/>
                <a:tailEnd/>
              </a:ln>
            </p:spPr>
            <p:txBody>
              <a:bodyPr wrap="square">
                <a:spAutoFit/>
              </a:bodyPr>
              <a:lstStyle/>
              <a:p>
                <a:pPr marL="342900" indent="-342900" algn="ctr">
                  <a:spcBef>
                    <a:spcPct val="20000"/>
                  </a:spcBef>
                  <a:buClr>
                    <a:srgbClr val="091858"/>
                  </a:buClr>
                  <a:buFont typeface="Wingdings" pitchFamily="2" charset="2"/>
                  <a:buNone/>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pPr>
                <a:r>
                  <a:rPr lang="en-GB" sz="1200" b="1" dirty="0">
                    <a:solidFill>
                      <a:srgbClr val="000000"/>
                    </a:solidFill>
                    <a:cs typeface="Arial" pitchFamily="34" charset="0"/>
                  </a:rPr>
                  <a:t>Mobile</a:t>
                </a:r>
              </a:p>
            </p:txBody>
          </p:sp>
          <p:pic>
            <p:nvPicPr>
              <p:cNvPr id="95" name="Picture 6"/>
              <p:cNvPicPr>
                <a:picLocks noChangeAspect="1" noChangeArrowheads="1"/>
              </p:cNvPicPr>
              <p:nvPr/>
            </p:nvPicPr>
            <p:blipFill>
              <a:blip r:embed="rId24" cstate="print"/>
              <a:srcRect/>
              <a:stretch>
                <a:fillRect/>
              </a:stretch>
            </p:blipFill>
            <p:spPr bwMode="auto">
              <a:xfrm>
                <a:off x="395288" y="3465004"/>
                <a:ext cx="759175" cy="646611"/>
              </a:xfrm>
              <a:prstGeom prst="rect">
                <a:avLst/>
              </a:prstGeom>
              <a:noFill/>
              <a:ln w="9525">
                <a:noFill/>
                <a:miter lim="800000"/>
                <a:headEnd/>
                <a:tailEnd/>
              </a:ln>
              <a:effectLst/>
            </p:spPr>
          </p:pic>
        </p:grpSp>
        <p:pic>
          <p:nvPicPr>
            <p:cNvPr id="101" name="Picture 8" descr="http://www.ch-montceau71.fr/wp-content/uploads/2013/07/RaspberryPi_Logo.png"/>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2695758" y="1993915"/>
              <a:ext cx="586806" cy="608379"/>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p:cNvSpPr txBox="1"/>
            <p:nvPr/>
          </p:nvSpPr>
          <p:spPr>
            <a:xfrm>
              <a:off x="2786484" y="1676850"/>
              <a:ext cx="417102" cy="276999"/>
            </a:xfrm>
            <a:prstGeom prst="rect">
              <a:avLst/>
            </a:prstGeom>
            <a:noFill/>
          </p:spPr>
          <p:txBody>
            <a:bodyPr wrap="none" rtlCol="0">
              <a:spAutoFit/>
            </a:bodyPr>
            <a:lstStyle/>
            <a:p>
              <a:pPr algn="l"/>
              <a:r>
                <a:rPr lang="fr-FR" sz="1200" b="1" dirty="0" err="1">
                  <a:solidFill>
                    <a:srgbClr val="000000"/>
                  </a:solidFill>
                  <a:cs typeface="Arial" pitchFamily="34" charset="0"/>
                </a:rPr>
                <a:t>IoT</a:t>
              </a:r>
              <a:endParaRPr lang="fr-FR" sz="1200" b="1" dirty="0">
                <a:solidFill>
                  <a:srgbClr val="000000"/>
                </a:solidFill>
                <a:cs typeface="Arial" pitchFamily="34" charset="0"/>
              </a:endParaRPr>
            </a:p>
          </p:txBody>
        </p:sp>
      </p:grpSp>
      <p:sp>
        <p:nvSpPr>
          <p:cNvPr id="103" name="Rettangolo 102">
            <a:extLst>
              <a:ext uri="{FF2B5EF4-FFF2-40B4-BE49-F238E27FC236}">
                <a16:creationId xmlns:a16="http://schemas.microsoft.com/office/drawing/2014/main" id="{6EF5759B-2AA1-4657-85BE-5B16B8280DE0}"/>
              </a:ext>
            </a:extLst>
          </p:cNvPr>
          <p:cNvSpPr/>
          <p:nvPr/>
        </p:nvSpPr>
        <p:spPr bwMode="auto">
          <a:xfrm>
            <a:off x="2555776" y="6021288"/>
            <a:ext cx="1728192" cy="72008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it-IT" sz="1800" b="0" i="0" u="none" strike="noStrike" cap="none" normalizeH="0" baseline="0">
              <a:ln>
                <a:noFill/>
              </a:ln>
              <a:solidFill>
                <a:schemeClr val="bg1"/>
              </a:solidFill>
              <a:effectLst/>
              <a:latin typeface="Arial" charset="0"/>
            </a:endParaRPr>
          </a:p>
        </p:txBody>
      </p:sp>
    </p:spTree>
    <p:extLst>
      <p:ext uri="{BB962C8B-B14F-4D97-AF65-F5344CB8AC3E}">
        <p14:creationId xmlns:p14="http://schemas.microsoft.com/office/powerpoint/2010/main" val="374208656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4654" y="1412776"/>
            <a:ext cx="8219794" cy="4308574"/>
          </a:xfrm>
        </p:spPr>
        <p:txBody>
          <a:bodyPr/>
          <a:lstStyle/>
          <a:p>
            <a:r>
              <a:rPr lang="it-IT" sz="2400" dirty="0"/>
              <a:t>Presenti in Italia sin dal 2002 </a:t>
            </a:r>
          </a:p>
          <a:p>
            <a:r>
              <a:rPr lang="it-IT" sz="2400" dirty="0"/>
              <a:t>Strumento leader nello sviluppo di applicazioni per i mercati Automotive, </a:t>
            </a:r>
            <a:r>
              <a:rPr lang="it-IT" sz="2400" dirty="0" err="1"/>
              <a:t>Healtcare</a:t>
            </a:r>
            <a:r>
              <a:rPr lang="it-IT" sz="2400" dirty="0"/>
              <a:t>, Retail, </a:t>
            </a:r>
            <a:r>
              <a:rPr lang="it-IT" sz="2400" dirty="0" err="1"/>
              <a:t>Industry</a:t>
            </a:r>
            <a:r>
              <a:rPr lang="it-IT" sz="2400" dirty="0"/>
              <a:t>, </a:t>
            </a:r>
            <a:r>
              <a:rPr lang="it-IT" sz="2400" dirty="0" err="1"/>
              <a:t>Logistics</a:t>
            </a:r>
            <a:endParaRPr lang="it-IT" sz="2400" dirty="0"/>
          </a:p>
          <a:p>
            <a:r>
              <a:rPr lang="it-IT" sz="2400" dirty="0"/>
              <a:t>Un team Italiano composto da 6 persone</a:t>
            </a:r>
          </a:p>
          <a:p>
            <a:endParaRPr lang="it-IT" sz="2400" dirty="0"/>
          </a:p>
          <a:p>
            <a:endParaRPr lang="it-IT" sz="2400" dirty="0"/>
          </a:p>
          <a:p>
            <a:endParaRPr lang="it-IT" sz="2400" dirty="0"/>
          </a:p>
          <a:p>
            <a:endParaRPr lang="it-IT" sz="2400" dirty="0"/>
          </a:p>
          <a:p>
            <a:pPr lvl="1"/>
            <a:r>
              <a:rPr lang="it-IT" sz="2400" dirty="0"/>
              <a:t>Formalmente una divisione di </a:t>
            </a:r>
            <a:r>
              <a:rPr lang="it-IT" sz="2400" dirty="0" err="1"/>
              <a:t>Reweb</a:t>
            </a:r>
            <a:r>
              <a:rPr lang="it-IT" sz="2400" dirty="0"/>
              <a:t> </a:t>
            </a:r>
            <a:r>
              <a:rPr lang="it-IT" sz="2400" dirty="0" err="1"/>
              <a:t>Srl</a:t>
            </a:r>
            <a:endParaRPr lang="it-IT" sz="2400" dirty="0"/>
          </a:p>
          <a:p>
            <a:pPr marL="0" indent="0">
              <a:buNone/>
            </a:pPr>
            <a:endParaRPr lang="fr-FR" dirty="0">
              <a:solidFill>
                <a:srgbClr val="02A3CE"/>
              </a:solidFill>
            </a:endParaRPr>
          </a:p>
          <a:p>
            <a:pPr lvl="1"/>
            <a:endParaRPr lang="fr-FR" dirty="0">
              <a:solidFill>
                <a:srgbClr val="02A3CE"/>
              </a:solidFill>
            </a:endParaRPr>
          </a:p>
          <a:p>
            <a:pPr lvl="1"/>
            <a:endParaRPr lang="fr-FR" dirty="0">
              <a:solidFill>
                <a:schemeClr val="tx1"/>
              </a:solidFill>
            </a:endParaRPr>
          </a:p>
        </p:txBody>
      </p:sp>
      <p:sp>
        <p:nvSpPr>
          <p:cNvPr id="5" name="Rectangle 8"/>
          <p:cNvSpPr>
            <a:spLocks noGrp="1" noChangeArrowheads="1"/>
          </p:cNvSpPr>
          <p:nvPr>
            <p:ph type="title"/>
          </p:nvPr>
        </p:nvSpPr>
        <p:spPr>
          <a:xfrm>
            <a:off x="384655" y="192088"/>
            <a:ext cx="6324600" cy="823912"/>
          </a:xfrm>
        </p:spPr>
        <p:txBody>
          <a:bodyPr/>
          <a:lstStyle/>
          <a:p>
            <a:r>
              <a:rPr lang="en-US" dirty="0" err="1"/>
              <a:t>FourJs</a:t>
            </a:r>
            <a:r>
              <a:rPr lang="en-US" dirty="0"/>
              <a:t> Italia</a:t>
            </a:r>
            <a:br>
              <a:rPr lang="en-US" dirty="0"/>
            </a:br>
            <a:endParaRPr lang="en-US" sz="1400" b="0" dirty="0"/>
          </a:p>
        </p:txBody>
      </p:sp>
      <p:pic>
        <p:nvPicPr>
          <p:cNvPr id="4" name="Immagine 2">
            <a:extLst>
              <a:ext uri="{FF2B5EF4-FFF2-40B4-BE49-F238E27FC236}">
                <a16:creationId xmlns:a16="http://schemas.microsoft.com/office/drawing/2014/main" id="{FD942692-2F32-4687-B9BA-068B796C51BF}"/>
              </a:ext>
            </a:extLst>
          </p:cNvPr>
          <p:cNvPicPr/>
          <p:nvPr/>
        </p:nvPicPr>
        <p:blipFill>
          <a:blip r:embed="rId3"/>
          <a:stretch>
            <a:fillRect/>
          </a:stretch>
        </p:blipFill>
        <p:spPr>
          <a:xfrm>
            <a:off x="899592" y="3429000"/>
            <a:ext cx="935280" cy="976320"/>
          </a:xfrm>
          <a:prstGeom prst="rect">
            <a:avLst/>
          </a:prstGeom>
          <a:ln>
            <a:noFill/>
          </a:ln>
        </p:spPr>
      </p:pic>
      <p:pic>
        <p:nvPicPr>
          <p:cNvPr id="6" name="Immagine 3">
            <a:extLst>
              <a:ext uri="{FF2B5EF4-FFF2-40B4-BE49-F238E27FC236}">
                <a16:creationId xmlns:a16="http://schemas.microsoft.com/office/drawing/2014/main" id="{653E19D4-98CA-4015-9B92-E40C19800011}"/>
              </a:ext>
            </a:extLst>
          </p:cNvPr>
          <p:cNvPicPr/>
          <p:nvPr/>
        </p:nvPicPr>
        <p:blipFill>
          <a:blip r:embed="rId4"/>
          <a:stretch>
            <a:fillRect/>
          </a:stretch>
        </p:blipFill>
        <p:spPr>
          <a:xfrm>
            <a:off x="2068512" y="3459060"/>
            <a:ext cx="935280" cy="916200"/>
          </a:xfrm>
          <a:prstGeom prst="rect">
            <a:avLst/>
          </a:prstGeom>
          <a:ln>
            <a:noFill/>
          </a:ln>
        </p:spPr>
      </p:pic>
      <p:pic>
        <p:nvPicPr>
          <p:cNvPr id="7" name="Immagine 6">
            <a:extLst>
              <a:ext uri="{FF2B5EF4-FFF2-40B4-BE49-F238E27FC236}">
                <a16:creationId xmlns:a16="http://schemas.microsoft.com/office/drawing/2014/main" id="{5BB6B586-9C42-428C-A0E3-12D8388FCE17}"/>
              </a:ext>
            </a:extLst>
          </p:cNvPr>
          <p:cNvPicPr/>
          <p:nvPr/>
        </p:nvPicPr>
        <p:blipFill>
          <a:blip r:embed="rId5"/>
          <a:stretch>
            <a:fillRect/>
          </a:stretch>
        </p:blipFill>
        <p:spPr>
          <a:xfrm>
            <a:off x="3237432" y="3405857"/>
            <a:ext cx="963360" cy="963360"/>
          </a:xfrm>
          <a:prstGeom prst="rect">
            <a:avLst/>
          </a:prstGeom>
          <a:ln>
            <a:noFill/>
          </a:ln>
        </p:spPr>
      </p:pic>
      <p:sp>
        <p:nvSpPr>
          <p:cNvPr id="2" name="Rettangolo 1">
            <a:extLst>
              <a:ext uri="{FF2B5EF4-FFF2-40B4-BE49-F238E27FC236}">
                <a16:creationId xmlns:a16="http://schemas.microsoft.com/office/drawing/2014/main" id="{39510527-9081-4D92-8146-8E7E18340989}"/>
              </a:ext>
            </a:extLst>
          </p:cNvPr>
          <p:cNvSpPr/>
          <p:nvPr/>
        </p:nvSpPr>
        <p:spPr bwMode="auto">
          <a:xfrm>
            <a:off x="2555776" y="6021288"/>
            <a:ext cx="1728192" cy="72008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it-IT" sz="1800" b="0" i="0" u="none" strike="noStrike" cap="none" normalizeH="0" baseline="0">
              <a:ln>
                <a:noFill/>
              </a:ln>
              <a:solidFill>
                <a:schemeClr val="bg1"/>
              </a:solidFill>
              <a:effectLst/>
              <a:latin typeface="Arial" charset="0"/>
            </a:endParaRPr>
          </a:p>
        </p:txBody>
      </p:sp>
      <p:pic>
        <p:nvPicPr>
          <p:cNvPr id="8" name="Immagine 7">
            <a:extLst>
              <a:ext uri="{FF2B5EF4-FFF2-40B4-BE49-F238E27FC236}">
                <a16:creationId xmlns:a16="http://schemas.microsoft.com/office/drawing/2014/main" id="{557A7804-28C8-4667-A236-02A6E67DAD69}"/>
              </a:ext>
            </a:extLst>
          </p:cNvPr>
          <p:cNvPicPr>
            <a:picLocks noChangeAspect="1"/>
          </p:cNvPicPr>
          <p:nvPr/>
        </p:nvPicPr>
        <p:blipFill>
          <a:blip r:embed="rId6"/>
          <a:stretch>
            <a:fillRect/>
          </a:stretch>
        </p:blipFill>
        <p:spPr>
          <a:xfrm>
            <a:off x="4434432" y="3399814"/>
            <a:ext cx="1127858" cy="975445"/>
          </a:xfrm>
          <a:prstGeom prst="rect">
            <a:avLst/>
          </a:prstGeom>
        </p:spPr>
      </p:pic>
      <p:pic>
        <p:nvPicPr>
          <p:cNvPr id="10" name="Immagine 9">
            <a:extLst>
              <a:ext uri="{FF2B5EF4-FFF2-40B4-BE49-F238E27FC236}">
                <a16:creationId xmlns:a16="http://schemas.microsoft.com/office/drawing/2014/main" id="{85CB29A0-A3EC-4CDE-8A6F-3E34570F459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95930" y="3376315"/>
            <a:ext cx="793741" cy="1058322"/>
          </a:xfrm>
          <a:prstGeom prst="rect">
            <a:avLst/>
          </a:prstGeom>
        </p:spPr>
      </p:pic>
      <p:pic>
        <p:nvPicPr>
          <p:cNvPr id="12" name="Immagine 11">
            <a:extLst>
              <a:ext uri="{FF2B5EF4-FFF2-40B4-BE49-F238E27FC236}">
                <a16:creationId xmlns:a16="http://schemas.microsoft.com/office/drawing/2014/main" id="{02B03D20-A3C8-45C8-8F79-2169564FCF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23311" y="3376847"/>
            <a:ext cx="1101079" cy="1057790"/>
          </a:xfrm>
          <a:prstGeom prst="rect">
            <a:avLst/>
          </a:prstGeom>
        </p:spPr>
      </p:pic>
    </p:spTree>
    <p:extLst>
      <p:ext uri="{BB962C8B-B14F-4D97-AF65-F5344CB8AC3E}">
        <p14:creationId xmlns:p14="http://schemas.microsoft.com/office/powerpoint/2010/main" val="289690742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2686" y="1916832"/>
            <a:ext cx="7931762" cy="3804518"/>
          </a:xfrm>
        </p:spPr>
        <p:txBody>
          <a:bodyPr/>
          <a:lstStyle/>
          <a:p>
            <a:r>
              <a:rPr lang="it-IT" sz="2400" dirty="0"/>
              <a:t>Formazione</a:t>
            </a:r>
          </a:p>
          <a:p>
            <a:r>
              <a:rPr lang="it-IT" sz="2400" dirty="0"/>
              <a:t>Affiancamento progettuale </a:t>
            </a:r>
          </a:p>
          <a:p>
            <a:r>
              <a:rPr lang="it-IT" sz="2400" dirty="0"/>
              <a:t>Supporto alla migrazione da codice 4GL</a:t>
            </a:r>
          </a:p>
          <a:p>
            <a:r>
              <a:rPr lang="it-IT" sz="2400" dirty="0" err="1"/>
              <a:t>Attivita</a:t>
            </a:r>
            <a:r>
              <a:rPr lang="it-IT" sz="2400" dirty="0"/>
              <a:t> Marketing congiunte</a:t>
            </a:r>
          </a:p>
          <a:p>
            <a:r>
              <a:rPr lang="it-IT" sz="2400" dirty="0"/>
              <a:t>Programmi commerciali riservati (Share revenue, OEM)</a:t>
            </a:r>
            <a:endParaRPr lang="fr-FR" sz="2400" dirty="0">
              <a:solidFill>
                <a:srgbClr val="02A3CE"/>
              </a:solidFill>
            </a:endParaRPr>
          </a:p>
          <a:p>
            <a:pPr lvl="1"/>
            <a:endParaRPr lang="fr-FR" dirty="0">
              <a:solidFill>
                <a:srgbClr val="02A3CE"/>
              </a:solidFill>
            </a:endParaRPr>
          </a:p>
          <a:p>
            <a:pPr lvl="1"/>
            <a:endParaRPr lang="fr-FR" dirty="0">
              <a:solidFill>
                <a:schemeClr val="tx1"/>
              </a:solidFill>
            </a:endParaRPr>
          </a:p>
        </p:txBody>
      </p:sp>
      <p:sp>
        <p:nvSpPr>
          <p:cNvPr id="5" name="Rectangle 8"/>
          <p:cNvSpPr>
            <a:spLocks noGrp="1" noChangeArrowheads="1"/>
          </p:cNvSpPr>
          <p:nvPr>
            <p:ph type="title"/>
          </p:nvPr>
        </p:nvSpPr>
        <p:spPr>
          <a:xfrm>
            <a:off x="384654" y="192088"/>
            <a:ext cx="7931761" cy="823912"/>
          </a:xfrm>
        </p:spPr>
        <p:txBody>
          <a:bodyPr/>
          <a:lstStyle/>
          <a:p>
            <a:r>
              <a:rPr lang="en-US" dirty="0" err="1"/>
              <a:t>Servizi</a:t>
            </a:r>
            <a:r>
              <a:rPr lang="en-US" dirty="0"/>
              <a:t> a </a:t>
            </a:r>
            <a:r>
              <a:rPr lang="en-US" dirty="0" err="1"/>
              <a:t>disposizione</a:t>
            </a:r>
            <a:r>
              <a:rPr lang="en-US" dirty="0"/>
              <a:t> </a:t>
            </a:r>
            <a:r>
              <a:rPr lang="en-US" dirty="0" err="1"/>
              <a:t>dei</a:t>
            </a:r>
            <a:r>
              <a:rPr lang="en-US" dirty="0"/>
              <a:t> partners</a:t>
            </a:r>
            <a:br>
              <a:rPr lang="en-US" dirty="0"/>
            </a:br>
            <a:br>
              <a:rPr lang="en-US" dirty="0"/>
            </a:br>
            <a:endParaRPr lang="en-US" sz="1400" b="0" dirty="0"/>
          </a:p>
        </p:txBody>
      </p:sp>
      <p:sp>
        <p:nvSpPr>
          <p:cNvPr id="2" name="Rettangolo 1">
            <a:extLst>
              <a:ext uri="{FF2B5EF4-FFF2-40B4-BE49-F238E27FC236}">
                <a16:creationId xmlns:a16="http://schemas.microsoft.com/office/drawing/2014/main" id="{39510527-9081-4D92-8146-8E7E18340989}"/>
              </a:ext>
            </a:extLst>
          </p:cNvPr>
          <p:cNvSpPr/>
          <p:nvPr/>
        </p:nvSpPr>
        <p:spPr bwMode="auto">
          <a:xfrm>
            <a:off x="2555776" y="6021288"/>
            <a:ext cx="1728192" cy="72008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it-IT" sz="1800" b="0" i="0" u="none" strike="noStrike" cap="none" normalizeH="0" baseline="0">
              <a:ln>
                <a:noFill/>
              </a:ln>
              <a:solidFill>
                <a:schemeClr val="bg1"/>
              </a:solidFill>
              <a:effectLst/>
              <a:latin typeface="Arial" charset="0"/>
            </a:endParaRPr>
          </a:p>
        </p:txBody>
      </p:sp>
    </p:spTree>
    <p:extLst>
      <p:ext uri="{BB962C8B-B14F-4D97-AF65-F5344CB8AC3E}">
        <p14:creationId xmlns:p14="http://schemas.microsoft.com/office/powerpoint/2010/main" val="50912505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504" y="764704"/>
            <a:ext cx="8856984" cy="4956646"/>
          </a:xfrm>
        </p:spPr>
        <p:txBody>
          <a:bodyPr/>
          <a:lstStyle/>
          <a:p>
            <a:r>
              <a:rPr lang="it-IT" sz="2400" dirty="0">
                <a:solidFill>
                  <a:schemeClr val="tx2"/>
                </a:solidFill>
              </a:rPr>
              <a:t>Sito in Italiano (parte) http://4js.com/?tbLang=italian</a:t>
            </a:r>
          </a:p>
          <a:p>
            <a:r>
              <a:rPr lang="it-IT" sz="2400" dirty="0">
                <a:solidFill>
                  <a:schemeClr val="tx2"/>
                </a:solidFill>
              </a:rPr>
              <a:t>Registrazione </a:t>
            </a:r>
            <a:r>
              <a:rPr lang="it-IT" sz="2400" dirty="0">
                <a:solidFill>
                  <a:schemeClr val="tx2"/>
                </a:solidFill>
                <a:hlinkClick r:id="rId3">
                  <a:extLst>
                    <a:ext uri="{A12FA001-AC4F-418D-AE19-62706E023703}">
                      <ahyp:hlinkClr xmlns:ahyp="http://schemas.microsoft.com/office/drawing/2018/hyperlinkcolor" val="tx"/>
                    </a:ext>
                  </a:extLst>
                </a:hlinkClick>
              </a:rPr>
              <a:t>https://4js.com/account/create/</a:t>
            </a:r>
            <a:endParaRPr lang="it-IT" sz="2400" dirty="0">
              <a:solidFill>
                <a:schemeClr val="tx2"/>
              </a:solidFill>
            </a:endParaRPr>
          </a:p>
          <a:p>
            <a:pPr lvl="1"/>
            <a:r>
              <a:rPr lang="en-US" sz="2400" b="1" dirty="0">
                <a:solidFill>
                  <a:schemeClr val="tx2"/>
                </a:solidFill>
                <a:hlinkClick r:id="rId4">
                  <a:extLst>
                    <a:ext uri="{A12FA001-AC4F-418D-AE19-62706E023703}">
                      <ahyp:hlinkClr xmlns:ahyp="http://schemas.microsoft.com/office/drawing/2018/hyperlinkcolor" val="tx"/>
                    </a:ext>
                  </a:extLst>
                </a:hlinkClick>
              </a:rPr>
              <a:t>Download / Products</a:t>
            </a:r>
            <a:r>
              <a:rPr lang="en-US" sz="2400" dirty="0">
                <a:solidFill>
                  <a:schemeClr val="tx2"/>
                </a:solidFill>
              </a:rPr>
              <a:t>: download the latest versions of the products*,</a:t>
            </a:r>
          </a:p>
          <a:p>
            <a:pPr lvl="1"/>
            <a:r>
              <a:rPr lang="en-US" sz="2400" b="1" dirty="0">
                <a:solidFill>
                  <a:schemeClr val="tx2"/>
                </a:solidFill>
                <a:hlinkClick r:id="rId5">
                  <a:extLst>
                    <a:ext uri="{A12FA001-AC4F-418D-AE19-62706E023703}">
                      <ahyp:hlinkClr xmlns:ahyp="http://schemas.microsoft.com/office/drawing/2018/hyperlinkcolor" val="tx"/>
                    </a:ext>
                  </a:extLst>
                </a:hlinkClick>
              </a:rPr>
              <a:t>Download / Early Access Programs</a:t>
            </a:r>
            <a:r>
              <a:rPr lang="en-US" sz="2400" dirty="0">
                <a:solidFill>
                  <a:schemeClr val="tx2"/>
                </a:solidFill>
              </a:rPr>
              <a:t>: test the early versions of the products*,</a:t>
            </a:r>
          </a:p>
          <a:p>
            <a:pPr lvl="1"/>
            <a:r>
              <a:rPr lang="en-US" sz="2400" b="1" dirty="0">
                <a:solidFill>
                  <a:schemeClr val="tx2"/>
                </a:solidFill>
                <a:hlinkClick r:id="rId6">
                  <a:extLst>
                    <a:ext uri="{A12FA001-AC4F-418D-AE19-62706E023703}">
                      <ahyp:hlinkClr xmlns:ahyp="http://schemas.microsoft.com/office/drawing/2018/hyperlinkcolor" val="tx"/>
                    </a:ext>
                  </a:extLst>
                </a:hlinkClick>
              </a:rPr>
              <a:t>Support / FAQ</a:t>
            </a:r>
            <a:r>
              <a:rPr lang="en-US" sz="2400" dirty="0">
                <a:solidFill>
                  <a:schemeClr val="tx2"/>
                </a:solidFill>
              </a:rPr>
              <a:t>: view and rate all the entries of the technical FAQ**,</a:t>
            </a:r>
          </a:p>
          <a:p>
            <a:pPr lvl="1"/>
            <a:r>
              <a:rPr lang="en-US" sz="2400" b="1" dirty="0">
                <a:solidFill>
                  <a:schemeClr val="tx2"/>
                </a:solidFill>
                <a:hlinkClick r:id="rId7">
                  <a:extLst>
                    <a:ext uri="{A12FA001-AC4F-418D-AE19-62706E023703}">
                      <ahyp:hlinkClr xmlns:ahyp="http://schemas.microsoft.com/office/drawing/2018/hyperlinkcolor" val="tx"/>
                    </a:ext>
                  </a:extLst>
                </a:hlinkClick>
              </a:rPr>
              <a:t>Support / Forum</a:t>
            </a:r>
            <a:r>
              <a:rPr lang="en-US" sz="2400" dirty="0">
                <a:solidFill>
                  <a:schemeClr val="tx2"/>
                </a:solidFill>
              </a:rPr>
              <a:t>: take part in all customer discussions**, and receive by e-mail new products announcement and important information,</a:t>
            </a:r>
          </a:p>
          <a:p>
            <a:pPr lvl="1"/>
            <a:r>
              <a:rPr lang="en-US" sz="2400" b="1" dirty="0">
                <a:solidFill>
                  <a:schemeClr val="tx2"/>
                </a:solidFill>
                <a:hlinkClick r:id="rId8">
                  <a:extLst>
                    <a:ext uri="{A12FA001-AC4F-418D-AE19-62706E023703}">
                      <ahyp:hlinkClr xmlns:ahyp="http://schemas.microsoft.com/office/drawing/2018/hyperlinkcolor" val="tx"/>
                    </a:ext>
                  </a:extLst>
                </a:hlinkClick>
              </a:rPr>
              <a:t>Support / Issue tracker</a:t>
            </a:r>
            <a:r>
              <a:rPr lang="en-US" sz="2400" dirty="0">
                <a:solidFill>
                  <a:schemeClr val="tx2"/>
                </a:solidFill>
              </a:rPr>
              <a:t>: browse the product issues database*.</a:t>
            </a:r>
          </a:p>
          <a:p>
            <a:pPr marL="457200" lvl="1" indent="0">
              <a:buNone/>
            </a:pPr>
            <a:endParaRPr lang="fr-FR" dirty="0">
              <a:solidFill>
                <a:schemeClr val="tx1"/>
              </a:solidFill>
            </a:endParaRPr>
          </a:p>
        </p:txBody>
      </p:sp>
      <p:sp>
        <p:nvSpPr>
          <p:cNvPr id="5" name="Rectangle 8"/>
          <p:cNvSpPr>
            <a:spLocks noGrp="1" noChangeArrowheads="1"/>
          </p:cNvSpPr>
          <p:nvPr>
            <p:ph type="title"/>
          </p:nvPr>
        </p:nvSpPr>
        <p:spPr>
          <a:xfrm>
            <a:off x="384654" y="192088"/>
            <a:ext cx="7931761" cy="823912"/>
          </a:xfrm>
        </p:spPr>
        <p:txBody>
          <a:bodyPr/>
          <a:lstStyle/>
          <a:p>
            <a:r>
              <a:rPr lang="en-US" dirty="0"/>
              <a:t>Il </a:t>
            </a:r>
            <a:r>
              <a:rPr lang="en-US" dirty="0" err="1"/>
              <a:t>portale</a:t>
            </a:r>
            <a:r>
              <a:rPr lang="en-US" dirty="0"/>
              <a:t> web</a:t>
            </a:r>
            <a:br>
              <a:rPr lang="en-US" dirty="0"/>
            </a:br>
            <a:endParaRPr lang="en-US" sz="1400" b="0" dirty="0"/>
          </a:p>
        </p:txBody>
      </p:sp>
      <p:sp>
        <p:nvSpPr>
          <p:cNvPr id="2" name="Rettangolo 1">
            <a:extLst>
              <a:ext uri="{FF2B5EF4-FFF2-40B4-BE49-F238E27FC236}">
                <a16:creationId xmlns:a16="http://schemas.microsoft.com/office/drawing/2014/main" id="{39510527-9081-4D92-8146-8E7E18340989}"/>
              </a:ext>
            </a:extLst>
          </p:cNvPr>
          <p:cNvSpPr/>
          <p:nvPr/>
        </p:nvSpPr>
        <p:spPr bwMode="auto">
          <a:xfrm>
            <a:off x="2555776" y="6021288"/>
            <a:ext cx="1728192" cy="72008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it-IT" sz="1800" b="0" i="0" u="none" strike="noStrike" cap="none" normalizeH="0" baseline="0">
              <a:ln>
                <a:noFill/>
              </a:ln>
              <a:solidFill>
                <a:schemeClr val="bg1"/>
              </a:solidFill>
              <a:effectLst/>
              <a:latin typeface="Arial" charset="0"/>
            </a:endParaRPr>
          </a:p>
        </p:txBody>
      </p:sp>
    </p:spTree>
    <p:extLst>
      <p:ext uri="{BB962C8B-B14F-4D97-AF65-F5344CB8AC3E}">
        <p14:creationId xmlns:p14="http://schemas.microsoft.com/office/powerpoint/2010/main" val="236737048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4654" y="836712"/>
            <a:ext cx="8219794" cy="4884638"/>
          </a:xfrm>
        </p:spPr>
        <p:txBody>
          <a:bodyPr/>
          <a:lstStyle/>
          <a:p>
            <a:pPr marL="457200" lvl="1" indent="0">
              <a:buNone/>
            </a:pPr>
            <a:endParaRPr lang="fr-FR" dirty="0">
              <a:solidFill>
                <a:srgbClr val="02A3CE"/>
              </a:solidFill>
            </a:endParaRPr>
          </a:p>
          <a:p>
            <a:pPr lvl="1"/>
            <a:endParaRPr lang="fr-FR" dirty="0">
              <a:solidFill>
                <a:schemeClr val="tx1"/>
              </a:solidFill>
            </a:endParaRPr>
          </a:p>
        </p:txBody>
      </p:sp>
      <p:sp>
        <p:nvSpPr>
          <p:cNvPr id="5" name="Rectangle 8"/>
          <p:cNvSpPr>
            <a:spLocks noGrp="1" noChangeArrowheads="1"/>
          </p:cNvSpPr>
          <p:nvPr>
            <p:ph type="title"/>
          </p:nvPr>
        </p:nvSpPr>
        <p:spPr>
          <a:xfrm>
            <a:off x="1619672" y="1628800"/>
            <a:ext cx="7524328" cy="1656184"/>
          </a:xfrm>
        </p:spPr>
        <p:txBody>
          <a:bodyPr/>
          <a:lstStyle/>
          <a:p>
            <a:r>
              <a:rPr lang="it-IT" altLang="it-IT" sz="4800" i="1" dirty="0">
                <a:solidFill>
                  <a:srgbClr val="C00000"/>
                </a:solidFill>
                <a:hlinkClick r:id="" action="ppaction://noaction">
                  <a:snd r:embed="rId3" name="car3.wav"/>
                  <a:extLst>
                    <a:ext uri="{A12FA001-AC4F-418D-AE19-62706E023703}">
                      <ahyp:hlinkClr xmlns:ahyp="http://schemas.microsoft.com/office/drawing/2018/hyperlinkcolor" val="tx"/>
                    </a:ext>
                  </a:extLst>
                </a:hlinkClick>
              </a:rPr>
              <a:t>Buon lavoro</a:t>
            </a:r>
            <a:br>
              <a:rPr lang="it-IT" altLang="it-IT" sz="3600" i="1" dirty="0"/>
            </a:br>
            <a:br>
              <a:rPr lang="it-IT" altLang="it-IT" sz="3600" i="1" dirty="0"/>
            </a:br>
            <a:br>
              <a:rPr lang="en-US" dirty="0"/>
            </a:br>
            <a:endParaRPr lang="en-US" sz="1400" b="0" dirty="0"/>
          </a:p>
        </p:txBody>
      </p:sp>
      <p:sp>
        <p:nvSpPr>
          <p:cNvPr id="2" name="Rettangolo 1">
            <a:extLst>
              <a:ext uri="{FF2B5EF4-FFF2-40B4-BE49-F238E27FC236}">
                <a16:creationId xmlns:a16="http://schemas.microsoft.com/office/drawing/2014/main" id="{39510527-9081-4D92-8146-8E7E18340989}"/>
              </a:ext>
            </a:extLst>
          </p:cNvPr>
          <p:cNvSpPr/>
          <p:nvPr/>
        </p:nvSpPr>
        <p:spPr bwMode="auto">
          <a:xfrm>
            <a:off x="2555776" y="6021288"/>
            <a:ext cx="1728192" cy="72008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it-IT" sz="1800" b="0" i="0" u="none" strike="noStrike" cap="none" normalizeH="0" baseline="0">
              <a:ln>
                <a:noFill/>
              </a:ln>
              <a:solidFill>
                <a:schemeClr val="bg1"/>
              </a:solidFill>
              <a:effectLst/>
              <a:latin typeface="Arial" charset="0"/>
            </a:endParaRPr>
          </a:p>
        </p:txBody>
      </p:sp>
      <p:pic>
        <p:nvPicPr>
          <p:cNvPr id="6" name="Immagine 5">
            <a:extLst>
              <a:ext uri="{FF2B5EF4-FFF2-40B4-BE49-F238E27FC236}">
                <a16:creationId xmlns:a16="http://schemas.microsoft.com/office/drawing/2014/main" id="{8BC9919A-E76F-4F97-B0E8-9EC6C1FEC1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8168" y="5720624"/>
            <a:ext cx="2280487" cy="1008112"/>
          </a:xfrm>
          <a:prstGeom prst="rect">
            <a:avLst/>
          </a:prstGeom>
          <a:solidFill>
            <a:schemeClr val="bg2">
              <a:lumMod val="75000"/>
            </a:schemeClr>
          </a:solidFill>
          <a:scene3d>
            <a:camera prst="orthographicFront"/>
            <a:lightRig rig="threePt" dir="t"/>
          </a:scene3d>
          <a:sp3d>
            <a:bevelT/>
          </a:sp3d>
        </p:spPr>
      </p:pic>
    </p:spTree>
    <p:extLst>
      <p:ext uri="{BB962C8B-B14F-4D97-AF65-F5344CB8AC3E}">
        <p14:creationId xmlns:p14="http://schemas.microsoft.com/office/powerpoint/2010/main" val="3293909046"/>
      </p:ext>
    </p:extLst>
  </p:cSld>
  <p:clrMapOvr>
    <a:masterClrMapping/>
  </p:clrMapOvr>
  <p:transition>
    <p:fade/>
  </p:transition>
</p:sld>
</file>

<file path=ppt/theme/theme1.xml><?xml version="1.0" encoding="utf-8"?>
<a:theme xmlns:a="http://schemas.openxmlformats.org/drawingml/2006/main" name="Four Js Presentation">
  <a:themeElements>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ème Office">
      <a:majorFont>
        <a:latin typeface="Myriad Bold"/>
        <a:ea typeface="DejaVu Sans"/>
        <a:cs typeface="DejaVu Sans"/>
      </a:majorFont>
      <a:minorFont>
        <a:latin typeface="Myriad Bold"/>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21625</TotalTime>
  <Words>692</Words>
  <Application>Microsoft Office PowerPoint</Application>
  <PresentationFormat>Presentazione su schermo (4:3)</PresentationFormat>
  <Paragraphs>152</Paragraphs>
  <Slides>8</Slides>
  <Notes>8</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8</vt:i4>
      </vt:variant>
    </vt:vector>
  </HeadingPairs>
  <TitlesOfParts>
    <vt:vector size="16" baseType="lpstr">
      <vt:lpstr>Arial</vt:lpstr>
      <vt:lpstr>Arial Narrow</vt:lpstr>
      <vt:lpstr>Century Gothic</vt:lpstr>
      <vt:lpstr>DejaVu Sans</vt:lpstr>
      <vt:lpstr>Myriad Bold</vt:lpstr>
      <vt:lpstr>Times New Roman</vt:lpstr>
      <vt:lpstr>Wingdings</vt:lpstr>
      <vt:lpstr>Four Js Presentation</vt:lpstr>
      <vt:lpstr>Presentazione standard di PowerPoint</vt:lpstr>
      <vt:lpstr>Agenda </vt:lpstr>
      <vt:lpstr>Bravi Manager Bravi  </vt:lpstr>
      <vt:lpstr>Presentazione standard di PowerPoint</vt:lpstr>
      <vt:lpstr>FourJs Italia </vt:lpstr>
      <vt:lpstr>Servizi a disposizione dei partners  </vt:lpstr>
      <vt:lpstr>Il portale web </vt:lpstr>
      <vt:lpstr>Buon lavoro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Genero Clients Overview</dc:title>
  <dc:subject>Genero GDC GWC Silverlight</dc:subject>
  <dc:creator>Christophe Meyer</dc:creator>
  <dc:description>- Overview about Genero Clients
- Clients Deployments
- New features
     - Interactive components
     - Silverlight</dc:description>
  <cp:lastModifiedBy>Marco Colli</cp:lastModifiedBy>
  <cp:revision>3094</cp:revision>
  <cp:lastPrinted>2017-03-29T09:23:31Z</cp:lastPrinted>
  <dcterms:created xsi:type="dcterms:W3CDTF">2010-10-01T11:34:47Z</dcterms:created>
  <dcterms:modified xsi:type="dcterms:W3CDTF">2018-10-10T09:24:21Z</dcterms:modified>
</cp:coreProperties>
</file>