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98" r:id="rId1"/>
  </p:sldMasterIdLst>
  <p:notesMasterIdLst>
    <p:notesMasterId r:id="rId20"/>
  </p:notesMasterIdLst>
  <p:handoutMasterIdLst>
    <p:handoutMasterId r:id="rId21"/>
  </p:handoutMasterIdLst>
  <p:sldIdLst>
    <p:sldId id="347" r:id="rId2"/>
    <p:sldId id="495" r:id="rId3"/>
    <p:sldId id="419" r:id="rId4"/>
    <p:sldId id="461" r:id="rId5"/>
    <p:sldId id="467" r:id="rId6"/>
    <p:sldId id="470" r:id="rId7"/>
    <p:sldId id="481" r:id="rId8"/>
    <p:sldId id="488" r:id="rId9"/>
    <p:sldId id="487" r:id="rId10"/>
    <p:sldId id="482" r:id="rId11"/>
    <p:sldId id="471" r:id="rId12"/>
    <p:sldId id="415" r:id="rId13"/>
    <p:sldId id="484" r:id="rId14"/>
    <p:sldId id="486" r:id="rId15"/>
    <p:sldId id="494" r:id="rId16"/>
    <p:sldId id="491" r:id="rId17"/>
    <p:sldId id="492" r:id="rId18"/>
    <p:sldId id="493" r:id="rId19"/>
  </p:sldIdLst>
  <p:sldSz cx="9144000" cy="6858000" type="screen4x3"/>
  <p:notesSz cx="6799263" cy="9929813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1pPr>
    <a:lvl2pPr marL="742950" indent="-28575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2pPr>
    <a:lvl3pPr marL="11430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3pPr>
    <a:lvl4pPr marL="16002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4pPr>
    <a:lvl5pPr marL="2057400" indent="-228600" algn="l" defTabSz="449263" rtl="0" fontAlgn="base">
      <a:spcBef>
        <a:spcPct val="0"/>
      </a:spcBef>
      <a:spcAft>
        <a:spcPct val="0"/>
      </a:spcAft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5pPr>
    <a:lvl6pPr marL="2286000" algn="l" defTabSz="457200" rtl="0" eaLnBrk="1" latinLnBrk="0" hangingPunct="1"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6pPr>
    <a:lvl7pPr marL="2743200" algn="l" defTabSz="457200" rtl="0" eaLnBrk="1" latinLnBrk="0" hangingPunct="1"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7pPr>
    <a:lvl8pPr marL="3200400" algn="l" defTabSz="457200" rtl="0" eaLnBrk="1" latinLnBrk="0" hangingPunct="1"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8pPr>
    <a:lvl9pPr marL="3657600" algn="l" defTabSz="457200" rtl="0" eaLnBrk="1" latinLnBrk="0" hangingPunct="1">
      <a:defRPr kern="1200">
        <a:solidFill>
          <a:schemeClr val="bg1"/>
        </a:solidFill>
        <a:latin typeface="Arial" charset="0"/>
        <a:ea typeface="DejaVu Sans" charset="0"/>
        <a:cs typeface="DejaVu Sans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54" userDrawn="1">
          <p15:clr>
            <a:srgbClr val="A4A3A4"/>
          </p15:clr>
        </p15:guide>
        <p15:guide id="2" pos="29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8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A3CE"/>
    <a:srgbClr val="E3E9DD"/>
    <a:srgbClr val="E6E1D5"/>
    <a:srgbClr val="FFE76C"/>
    <a:srgbClr val="017595"/>
    <a:srgbClr val="FFFFFF"/>
    <a:srgbClr val="000000"/>
    <a:srgbClr val="EDEDED"/>
    <a:srgbClr val="FEF200"/>
    <a:srgbClr val="2EB4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81" autoAdjust="0"/>
    <p:restoredTop sz="58573" autoAdjust="0"/>
  </p:normalViewPr>
  <p:slideViewPr>
    <p:cSldViewPr>
      <p:cViewPr varScale="1">
        <p:scale>
          <a:sx n="37" d="100"/>
          <a:sy n="37" d="100"/>
        </p:scale>
        <p:origin x="-1998" y="-90"/>
      </p:cViewPr>
      <p:guideLst>
        <p:guide orient="horz" pos="754"/>
        <p:guide pos="295"/>
      </p:guideLst>
    </p:cSldViewPr>
  </p:slideViewPr>
  <p:outlineViewPr>
    <p:cViewPr>
      <p:scale>
        <a:sx n="33" d="100"/>
        <a:sy n="33" d="100"/>
      </p:scale>
      <p:origin x="0" y="-39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71" d="100"/>
          <a:sy n="71" d="100"/>
        </p:scale>
        <p:origin x="-2184" y="-90"/>
      </p:cViewPr>
      <p:guideLst>
        <p:guide orient="horz" pos="3128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2975969" cy="53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274435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15347" y="1"/>
            <a:ext cx="2975969" cy="533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C4C6933-0597-AB46-BFFB-39A869282E23}" type="datetimeFigureOut">
              <a:rPr lang="fr-FR"/>
              <a:pPr/>
              <a:t>19/10/2018</a:t>
            </a:fld>
            <a:endParaRPr lang="fr-FR"/>
          </a:p>
        </p:txBody>
      </p:sp>
      <p:sp>
        <p:nvSpPr>
          <p:cNvPr id="274436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9459388"/>
            <a:ext cx="2975969" cy="45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fr-FR"/>
          </a:p>
        </p:txBody>
      </p:sp>
      <p:sp>
        <p:nvSpPr>
          <p:cNvPr id="274437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15347" y="9459388"/>
            <a:ext cx="2975969" cy="457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FA92861-6423-6F4A-B8BB-F394934BF6BA}" type="slidenum">
              <a:rPr lang="fr-FR"/>
              <a:pPr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38426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AutoShape 1"/>
          <p:cNvSpPr>
            <a:spLocks noChangeArrowheads="1"/>
          </p:cNvSpPr>
          <p:nvPr/>
        </p:nvSpPr>
        <p:spPr bwMode="auto">
          <a:xfrm>
            <a:off x="2" y="2"/>
            <a:ext cx="6799263" cy="992981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fr-FR">
              <a:ea typeface="+mn-ea"/>
              <a:cs typeface="+mn-cs"/>
            </a:endParaRPr>
          </a:p>
        </p:txBody>
      </p:sp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2" y="0"/>
            <a:ext cx="2945765" cy="49585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fr-FR">
              <a:ea typeface="+mn-ea"/>
              <a:cs typeface="+mn-cs"/>
            </a:endParaRP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850321" y="0"/>
            <a:ext cx="2945765" cy="49585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fr-FR">
              <a:ea typeface="+mn-ea"/>
              <a:cs typeface="+mn-cs"/>
            </a:endParaRPr>
          </a:p>
        </p:txBody>
      </p:sp>
      <p:sp>
        <p:nvSpPr>
          <p:cNvPr id="92165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7575" y="746125"/>
            <a:ext cx="4959350" cy="37195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0405" y="4715394"/>
            <a:ext cx="5435277" cy="44658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fr-FR" noProof="0"/>
          </a:p>
        </p:txBody>
      </p:sp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2" y="9430780"/>
            <a:ext cx="2945765" cy="49585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fr-FR">
              <a:ea typeface="+mn-ea"/>
              <a:cs typeface="+mn-cs"/>
            </a:endParaRP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50320" y="9430782"/>
            <a:ext cx="2944174" cy="49426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ct val="100000"/>
              <a:buFont typeface="Times New Roman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fld id="{98DF8632-59B4-E246-8B62-AE93E607D240}" type="slidenum">
              <a:rPr lang="en-US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9264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pitchFamily="16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711325" y="766763"/>
            <a:ext cx="2832100" cy="21240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687151" y="3090909"/>
            <a:ext cx="4894756" cy="6358468"/>
          </a:xfr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WELCOME TO OUR ANNUAL FAMILY REUNION</a:t>
            </a:r>
          </a:p>
          <a:p>
            <a:endParaRPr lang="en-US" sz="1400" b="1" kern="1200" baseline="0" dirty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LIKE TO TAKE YOU THROUGH ROADMAP</a:t>
            </a:r>
          </a:p>
          <a:p>
            <a:endParaRPr lang="en-US" sz="1400" b="1" kern="1200" baseline="0" dirty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AND VISION</a:t>
            </a:r>
          </a:p>
          <a:p>
            <a:endParaRPr lang="en-US" sz="1400" b="1" kern="1200" baseline="0" dirty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AND THE CONTEXT THAT CREATED IT</a:t>
            </a:r>
          </a:p>
          <a:p>
            <a:endParaRPr lang="en-US" sz="1400" b="1" kern="1200" baseline="0" dirty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THEN GO INTO THE DETAIL</a:t>
            </a:r>
          </a:p>
          <a:p>
            <a:endParaRPr lang="en-US" sz="1400" b="1" kern="1200" baseline="0" dirty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BUT FIRST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37A2CEF9-CA02-420D-BE60-463F9652CB9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4009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4613" y="1119188"/>
            <a:ext cx="4133850" cy="31019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470515" y="4514040"/>
            <a:ext cx="3351597" cy="9286065"/>
          </a:xfr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REPORT ON HOW WE ARE DOING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endParaRPr lang="en-US" sz="1400" b="1" kern="1200" baseline="0" dirty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4GL IS LIKE COBOL</a:t>
            </a: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endParaRPr lang="en-US" sz="1400" b="1" kern="1200" baseline="0" dirty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pPr marL="0" marR="0" lvl="0" indent="0" algn="l" defTabSz="449263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  <a:defRPr/>
            </a:pPr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2017 WAS A GREAT YEAR</a:t>
            </a:r>
          </a:p>
          <a:p>
            <a:endParaRPr lang="en-US" sz="1400" b="1" kern="1200" baseline="0" dirty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ABOUT TO SHIP OVER 3 MILLIONTH USER</a:t>
            </a:r>
          </a:p>
          <a:p>
            <a:endParaRPr lang="en-US" sz="1400" b="1" kern="1200" baseline="0" dirty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DOUBLE DIGIT $ GROWTH</a:t>
            </a:r>
          </a:p>
          <a:p>
            <a:endParaRPr lang="en-US" sz="1400" b="1" kern="1200" baseline="0" dirty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VERY PROFITABLE - 12% WEAK DOLLAR (16% CONSTANT $)</a:t>
            </a:r>
          </a:p>
          <a:p>
            <a:endParaRPr lang="en-US" sz="1400" b="1" kern="1200" baseline="0" dirty="0">
              <a:solidFill>
                <a:srgbClr val="000000"/>
              </a:solidFill>
              <a:effectLst/>
              <a:latin typeface="Times New Roman" pitchFamily="16" charset="0"/>
              <a:ea typeface="+mn-ea"/>
              <a:cs typeface="+mn-cs"/>
            </a:endParaRPr>
          </a:p>
          <a:p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¾ 2018 – LOOKING GOOD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37A2CEF9-CA02-420D-BE60-463F9652CB90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0541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E7C34CC7-339B-4238-B095-4838A3B7038A}" type="slidenum">
              <a:rPr lang="en-US"/>
              <a:pPr/>
              <a:t>3</a:t>
            </a:fld>
            <a:endParaRPr lang="en-US"/>
          </a:p>
        </p:txBody>
      </p:sp>
      <p:sp>
        <p:nvSpPr>
          <p:cNvPr id="501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324100" y="839788"/>
            <a:ext cx="2357438" cy="17700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68350" y="2811466"/>
            <a:ext cx="5473154" cy="6484936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050" b="1" dirty="0"/>
              <a:t>TAKE YOU BACK TO 2014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050" b="1" dirty="0"/>
          </a:p>
          <a:p>
            <a:pPr marL="0" marR="0" lvl="0" indent="0" algn="l" defTabSz="449263" rtl="0" eaLnBrk="0" fontAlgn="base" latinLnBrk="0" hangingPunct="0">
              <a:lnSpc>
                <a:spcPct val="99000"/>
              </a:lnSpc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  <a:defRPr/>
            </a:pPr>
            <a:r>
              <a:rPr lang="en-US" sz="1050" b="1" dirty="0"/>
              <a:t>CONSUMER IT – FIRST TIME CONSUMERS</a:t>
            </a:r>
            <a:r>
              <a:rPr lang="en-US" sz="1050" b="1" baseline="0" dirty="0"/>
              <a:t> </a:t>
            </a:r>
            <a:r>
              <a:rPr lang="en-US" sz="1050" b="1" dirty="0"/>
              <a:t>DRIVING IT REVOLUTION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050" b="1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050" b="1" dirty="0"/>
              <a:t>5 TECH SHIFTS…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050" b="1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050" b="1" baseline="0" dirty="0"/>
              <a:t>INTUITIVE TACTILE UX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050" b="1" baseline="0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050" b="1" baseline="0" dirty="0"/>
              <a:t>APP CLOUD DELIVERY IN BROWSERS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050" b="1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050" b="1" baseline="0" dirty="0"/>
              <a:t>SOCIAL MEDIA MESSAGING/INFLUENCE/COMMERCE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050" b="1" baseline="0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050" b="1" baseline="0" dirty="0"/>
              <a:t>BIG DATA – HEATWAVE = ICE CREAM INVENTORY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050" b="1" baseline="0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050" b="1" baseline="0" dirty="0"/>
              <a:t>YOUR CHALLENGE: STAY RELEVANT</a:t>
            </a:r>
          </a:p>
        </p:txBody>
      </p:sp>
    </p:spTree>
    <p:extLst>
      <p:ext uri="{BB962C8B-B14F-4D97-AF65-F5344CB8AC3E}">
        <p14:creationId xmlns:p14="http://schemas.microsoft.com/office/powerpoint/2010/main" val="3809147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711325" y="766763"/>
            <a:ext cx="2832100" cy="21240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02A3CE"/>
                </a:solidFill>
              </a:rPr>
              <a:t>WE R LEAVING INTEL/MICROSOFT HEGEMONY</a:t>
            </a:r>
          </a:p>
          <a:p>
            <a:endParaRPr lang="fr-FR" b="1" dirty="0">
              <a:solidFill>
                <a:srgbClr val="02A3CE"/>
              </a:solidFill>
            </a:endParaRPr>
          </a:p>
          <a:p>
            <a:r>
              <a:rPr lang="fr-FR" b="1" dirty="0">
                <a:solidFill>
                  <a:srgbClr val="02A3CE"/>
                </a:solidFill>
              </a:rPr>
              <a:t>IS THAT JUST HYPE?</a:t>
            </a:r>
          </a:p>
          <a:p>
            <a:endParaRPr lang="fr-FR" b="1" dirty="0">
              <a:solidFill>
                <a:srgbClr val="02A3CE"/>
              </a:solidFill>
            </a:endParaRPr>
          </a:p>
          <a:p>
            <a:r>
              <a:rPr lang="fr-FR" b="1" dirty="0">
                <a:solidFill>
                  <a:srgbClr val="02A3CE"/>
                </a:solidFill>
              </a:rPr>
              <a:t>APPEARS NOT</a:t>
            </a:r>
          </a:p>
          <a:p>
            <a:endParaRPr lang="fr-FR" b="1" dirty="0">
              <a:solidFill>
                <a:srgbClr val="02A3CE"/>
              </a:solidFill>
            </a:endParaRPr>
          </a:p>
          <a:p>
            <a:r>
              <a:rPr lang="fr-FR" b="1" dirty="0">
                <a:solidFill>
                  <a:srgbClr val="02A3CE"/>
                </a:solidFill>
              </a:rPr>
              <a:t>LEADING</a:t>
            </a:r>
            <a:r>
              <a:rPr lang="fr-FR" b="1" baseline="0" dirty="0">
                <a:solidFill>
                  <a:srgbClr val="02A3CE"/>
                </a:solidFill>
              </a:rPr>
              <a:t> VC SURVEY</a:t>
            </a:r>
            <a:endParaRPr lang="fr-FR" b="1" dirty="0">
              <a:solidFill>
                <a:srgbClr val="02A3CE"/>
              </a:solidFill>
            </a:endParaRPr>
          </a:p>
          <a:p>
            <a:endParaRPr lang="fr-FR" b="1" dirty="0">
              <a:solidFill>
                <a:srgbClr val="02A3CE"/>
              </a:solidFill>
            </a:endParaRPr>
          </a:p>
          <a:p>
            <a:r>
              <a:rPr lang="fr-FR" b="1" dirty="0">
                <a:solidFill>
                  <a:srgbClr val="02A3CE"/>
                </a:solidFill>
              </a:rPr>
              <a:t>ADULTS </a:t>
            </a:r>
            <a:r>
              <a:rPr lang="fr-FR" b="1" baseline="0" dirty="0">
                <a:solidFill>
                  <a:srgbClr val="02A3CE"/>
                </a:solidFill>
              </a:rPr>
              <a:t>SPEND MORE TIME ON MOBILE</a:t>
            </a:r>
          </a:p>
          <a:p>
            <a:endParaRPr lang="fr-FR" b="1" baseline="0" dirty="0">
              <a:solidFill>
                <a:srgbClr val="02A3CE"/>
              </a:solidFill>
            </a:endParaRPr>
          </a:p>
          <a:p>
            <a:r>
              <a:rPr lang="fr-FR" b="1" baseline="0" dirty="0">
                <a:solidFill>
                  <a:srgbClr val="02A3CE"/>
                </a:solidFill>
              </a:rPr>
              <a:t>THAN BEHIND A DESKTOP OR LAPTOP SCREEN</a:t>
            </a:r>
          </a:p>
          <a:p>
            <a:endParaRPr lang="fr-FR" b="1" baseline="0" dirty="0">
              <a:solidFill>
                <a:srgbClr val="02A3CE"/>
              </a:solidFill>
            </a:endParaRPr>
          </a:p>
          <a:p>
            <a:r>
              <a:rPr lang="fr-FR" b="1" baseline="0" dirty="0">
                <a:solidFill>
                  <a:srgbClr val="02A3CE"/>
                </a:solidFill>
              </a:rPr>
              <a:t>SMARTPHONES ARE A SOCIAL PHENOMENON</a:t>
            </a:r>
          </a:p>
          <a:p>
            <a:endParaRPr lang="fr-FR" b="1" baseline="0" dirty="0">
              <a:solidFill>
                <a:srgbClr val="02A3CE"/>
              </a:solidFill>
            </a:endParaRPr>
          </a:p>
          <a:p>
            <a:r>
              <a:rPr lang="fr-FR" b="1" baseline="0" dirty="0">
                <a:solidFill>
                  <a:srgbClr val="02A3CE"/>
                </a:solidFill>
              </a:rPr>
              <a:t>CONSUMER THROUGH MOBILE SETTING IT AGENDA.</a:t>
            </a:r>
            <a:endParaRPr lang="fr-FR" b="1" dirty="0">
              <a:solidFill>
                <a:srgbClr val="02A3CE"/>
              </a:solidFill>
            </a:endParaRPr>
          </a:p>
          <a:p>
            <a:endParaRPr lang="fr-FR" sz="1200" b="1" dirty="0">
              <a:latin typeface="Arial Narrow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DF8632-59B4-E246-8B62-AE93E607D24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4643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711325" y="766763"/>
            <a:ext cx="2832100" cy="21240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b="1" dirty="0">
                <a:latin typeface="Arial Narrow" pitchFamily="34" charset="0"/>
              </a:rPr>
              <a:t>QUOTE I LIKE FROM</a:t>
            </a:r>
            <a:r>
              <a:rPr lang="fr-FR" sz="1200" b="1" baseline="0" dirty="0">
                <a:latin typeface="Arial Narrow" pitchFamily="34" charset="0"/>
              </a:rPr>
              <a:t> AARON LEVIE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CEO BOX, CLOUD STORAGE START-UP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PAST: 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S/W MADE EXISTING WORK MORE EFFFICIENT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NOW: 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S/W TRANSFORMING THE WORK ITSELF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ASK YOURSELVES: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IS MY STRATEGY TO TRANSFORM THE WAY I INTERACT?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DF8632-59B4-E246-8B62-AE93E607D24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6536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711325" y="766763"/>
            <a:ext cx="2832100" cy="21240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b="1" dirty="0">
                <a:latin typeface="Arial Narrow" pitchFamily="34" charset="0"/>
              </a:rPr>
              <a:t>SHOW YOU WHAT I MEAN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LEADING DISRUPTIVE PLATFORMS 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dirty="0">
                <a:latin typeface="Arial Narrow" pitchFamily="34" charset="0"/>
              </a:rPr>
              <a:t>IF</a:t>
            </a:r>
            <a:r>
              <a:rPr lang="fr-FR" sz="1200" b="1" baseline="0" dirty="0">
                <a:latin typeface="Arial Narrow" pitchFamily="34" charset="0"/>
              </a:rPr>
              <a:t> YOU LOOK AT THIS SLIDE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« NONE OF THIS APPLIES TO ME! »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« ORANGE FLAG » FOR YOUR SURVIVAL PROSPECTS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MAYBE EVEN A « RED FLAG »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DF8632-59B4-E246-8B62-AE93E607D24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1009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711325" y="766763"/>
            <a:ext cx="2832100" cy="21240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="1" dirty="0"/>
              <a:t>OUR CUSTOMERS HAVE STARTED</a:t>
            </a:r>
          </a:p>
          <a:p>
            <a:endParaRPr lang="fr-FR" b="1" dirty="0"/>
          </a:p>
          <a:p>
            <a:r>
              <a:rPr lang="fr-FR" b="1" dirty="0"/>
              <a:t>TRANSFORMING THE WAY PEOPLE WORK</a:t>
            </a:r>
          </a:p>
          <a:p>
            <a:endParaRPr lang="fr-FR" b="1" dirty="0"/>
          </a:p>
          <a:p>
            <a:r>
              <a:rPr lang="fr-FR" b="1" baseline="0" dirty="0"/>
              <a:t>ISSSTE – HEALTHCARE</a:t>
            </a:r>
          </a:p>
          <a:p>
            <a:endParaRPr lang="fr-FR" b="1" baseline="0" dirty="0"/>
          </a:p>
          <a:p>
            <a:r>
              <a:rPr lang="fr-FR" b="1" baseline="0" dirty="0"/>
              <a:t>BEFORE: DOCTOR APPT BY PHONE</a:t>
            </a:r>
          </a:p>
          <a:p>
            <a:endParaRPr lang="fr-FR" b="1" baseline="0" dirty="0"/>
          </a:p>
          <a:p>
            <a:r>
              <a:rPr lang="fr-FR" b="1" dirty="0"/>
              <a:t>NOW IF </a:t>
            </a:r>
            <a:r>
              <a:rPr lang="fr-FR" b="1" baseline="0" dirty="0"/>
              <a:t>NEED HELP</a:t>
            </a:r>
          </a:p>
          <a:p>
            <a:endParaRPr lang="fr-FR" b="1" baseline="0" dirty="0"/>
          </a:p>
          <a:p>
            <a:r>
              <a:rPr lang="fr-FR" b="1" dirty="0"/>
              <a:t>ALSO RETIREMENT ACCOUNTS</a:t>
            </a:r>
          </a:p>
          <a:p>
            <a:endParaRPr lang="fr-FR" b="1" dirty="0"/>
          </a:p>
          <a:p>
            <a:r>
              <a:rPr lang="fr-FR" b="1" dirty="0"/>
              <a:t>DIGITAL TRANSFORMATION</a:t>
            </a:r>
          </a:p>
          <a:p>
            <a:endParaRPr lang="fr-FR" b="1" dirty="0"/>
          </a:p>
          <a:p>
            <a:r>
              <a:rPr lang="fr-FR" b="1" dirty="0"/>
              <a:t>HUGE COST SAVINGS</a:t>
            </a:r>
          </a:p>
          <a:p>
            <a:endParaRPr lang="fr-FR" b="1" dirty="0"/>
          </a:p>
          <a:p>
            <a:r>
              <a:rPr lang="fr-FR" b="1" dirty="0"/>
              <a:t>PAPER, INK, STAMPS, PRINTERS</a:t>
            </a:r>
          </a:p>
          <a:p>
            <a:endParaRPr lang="fr-FR" sz="1200" b="1" dirty="0">
              <a:latin typeface="Arial Narrow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DF8632-59B4-E246-8B62-AE93E607D24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58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CHANDON ARGENTINA </a:t>
            </a:r>
          </a:p>
          <a:p>
            <a:endParaRPr lang="fr-FR" b="1" dirty="0"/>
          </a:p>
          <a:p>
            <a:r>
              <a:rPr lang="fr-FR" b="1" dirty="0"/>
              <a:t>BEST ARGENTINEAN WINES</a:t>
            </a:r>
          </a:p>
          <a:p>
            <a:endParaRPr lang="fr-FR" b="1" dirty="0"/>
          </a:p>
          <a:p>
            <a:r>
              <a:rPr lang="fr-FR" b="1" dirty="0"/>
              <a:t>PRECISION VITICULTURE</a:t>
            </a:r>
          </a:p>
          <a:p>
            <a:endParaRPr lang="fr-FR" b="1" dirty="0"/>
          </a:p>
          <a:p>
            <a:r>
              <a:rPr lang="fr-FR" b="1" dirty="0"/>
              <a:t>GENERO MOBILE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DF8632-59B4-E246-8B62-AE93E607D24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4312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 err="1"/>
              <a:t>IoT</a:t>
            </a:r>
            <a:r>
              <a:rPr lang="fr-FR" b="1" dirty="0"/>
              <a:t> DEVICES</a:t>
            </a:r>
            <a:r>
              <a:rPr lang="fr-FR" b="1" baseline="0" dirty="0"/>
              <a:t> READING SOIL CONDITIONS</a:t>
            </a:r>
          </a:p>
          <a:p>
            <a:endParaRPr lang="fr-FR" b="1" baseline="0" dirty="0"/>
          </a:p>
          <a:p>
            <a:r>
              <a:rPr lang="fr-FR" b="1" baseline="0" dirty="0"/>
              <a:t>HUMIDITY</a:t>
            </a:r>
          </a:p>
          <a:p>
            <a:endParaRPr lang="fr-FR" b="1" baseline="0" dirty="0"/>
          </a:p>
          <a:p>
            <a:r>
              <a:rPr lang="fr-FR" b="1" baseline="0" dirty="0"/>
              <a:t>ACIDITY</a:t>
            </a:r>
          </a:p>
          <a:p>
            <a:endParaRPr lang="fr-FR" b="1" baseline="0" dirty="0"/>
          </a:p>
          <a:p>
            <a:r>
              <a:rPr lang="fr-FR" b="1" baseline="0" dirty="0"/>
              <a:t>EVERY VINE</a:t>
            </a:r>
            <a:endParaRPr lang="en-GB" b="1" dirty="0"/>
          </a:p>
          <a:p>
            <a:endParaRPr lang="fr-FR" dirty="0"/>
          </a:p>
          <a:p>
            <a:r>
              <a:rPr lang="fr-FR" b="1" dirty="0"/>
              <a:t>SINESI HERE</a:t>
            </a:r>
            <a:r>
              <a:rPr lang="fr-FR" b="1" baseline="0" dirty="0"/>
              <a:t> IN ITALY TOO</a:t>
            </a:r>
            <a:endParaRPr lang="en-GB" b="1" dirty="0"/>
          </a:p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DF8632-59B4-E246-8B62-AE93E607D24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79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77BD4A22-1FD8-4161-A3CB-2D55A7BFDA9C}" type="slidenum">
              <a:rPr lang="en-US"/>
              <a:pPr/>
              <a:t>10</a:t>
            </a:fld>
            <a:endParaRPr lang="en-US"/>
          </a:p>
        </p:txBody>
      </p:sp>
      <p:sp>
        <p:nvSpPr>
          <p:cNvPr id="68609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2117725" y="879475"/>
            <a:ext cx="2506663" cy="188118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Text Box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743233" y="2989190"/>
            <a:ext cx="5262238" cy="6391539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600" b="1" dirty="0"/>
              <a:t>3 WAYS TO DEVELOP MOBILE</a:t>
            </a:r>
            <a:r>
              <a:rPr lang="en-US" sz="1600" b="1" baseline="0" dirty="0"/>
              <a:t> </a:t>
            </a:r>
            <a:r>
              <a:rPr lang="en-US" sz="1600" b="1" dirty="0"/>
              <a:t>APP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1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600" b="1" baseline="0" dirty="0"/>
              <a:t>NOTICE: WEB SITES LOOKING MORE LIKE APPS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1" baseline="0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600" b="1" baseline="0" dirty="0"/>
              <a:t>APPS LOOKING MORE LIKE WEB SITES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1" baseline="0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600" b="1" baseline="0" dirty="0"/>
              <a:t>ARCHITECTURE DEPENDS ON AUDIENCE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1" baseline="0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600" b="1" baseline="0" dirty="0"/>
              <a:t>WHAT’S IMPORTANT? 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1" baseline="0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600" b="1" baseline="0" dirty="0"/>
              <a:t> UX? ON-LINE/OFF-LINE? COST? TIME2MKT? 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1" baseline="0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1" baseline="0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1" baseline="0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0" baseline="0" dirty="0"/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0" baseline="0" dirty="0"/>
          </a:p>
          <a:p>
            <a:pPr marL="342900" indent="-342900">
              <a:lnSpc>
                <a:spcPct val="99000"/>
              </a:lnSpc>
              <a:buFont typeface="+mj-lt"/>
              <a:buAutoNum type="arabicPeriod"/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600" b="1" dirty="0"/>
              <a:t>Natively</a:t>
            </a:r>
            <a:r>
              <a:rPr lang="en-US" sz="1600" b="0" dirty="0"/>
              <a:t> – highest cost, best results, speed and user experience. Offline.</a:t>
            </a:r>
            <a:r>
              <a:rPr lang="en-US" sz="1600" b="0" baseline="0" dirty="0"/>
              <a:t> </a:t>
            </a:r>
            <a:r>
              <a:rPr lang="en-US" sz="1600" b="0" dirty="0"/>
              <a:t>But reinventing the wheel.</a:t>
            </a:r>
            <a:r>
              <a:rPr lang="en-US" sz="1600" b="0" baseline="0" dirty="0"/>
              <a:t> </a:t>
            </a:r>
            <a:r>
              <a:rPr lang="en-US" sz="1600" b="0" dirty="0"/>
              <a:t/>
            </a:r>
            <a:br>
              <a:rPr lang="en-US" sz="1600" b="0" dirty="0"/>
            </a:br>
            <a:endParaRPr lang="en-US" sz="1600" b="0" dirty="0"/>
          </a:p>
          <a:p>
            <a:pPr marL="342900" indent="-342900">
              <a:lnSpc>
                <a:spcPct val="99000"/>
              </a:lnSpc>
              <a:buFont typeface="+mj-lt"/>
              <a:buAutoNum type="arabicPeriod"/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600" b="1" dirty="0"/>
              <a:t>HTML5</a:t>
            </a:r>
            <a:r>
              <a:rPr lang="en-US" sz="1600" b="0" dirty="0"/>
              <a:t> – lower cost, compromise UI and speed, cross-platform support, but no</a:t>
            </a:r>
            <a:r>
              <a:rPr lang="en-US" sz="1600" b="0" baseline="0" dirty="0"/>
              <a:t> sensor or app support</a:t>
            </a:r>
            <a:r>
              <a:rPr lang="en-US" sz="1600" b="0" dirty="0"/>
              <a:t>. Online.</a:t>
            </a:r>
          </a:p>
          <a:p>
            <a:pPr marL="342900" indent="-342900">
              <a:lnSpc>
                <a:spcPct val="99000"/>
              </a:lnSpc>
              <a:buFont typeface="+mj-lt"/>
              <a:buAutoNum type="arabicPeriod"/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0" dirty="0"/>
          </a:p>
          <a:p>
            <a:pPr marL="342900" indent="-342900">
              <a:lnSpc>
                <a:spcPct val="99000"/>
              </a:lnSpc>
              <a:buFont typeface="+mj-lt"/>
              <a:buAutoNum type="arabicPeriod"/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600" b="1" dirty="0"/>
              <a:t>HYBRID</a:t>
            </a:r>
            <a:r>
              <a:rPr lang="en-US" sz="1600" b="0" baseline="0" dirty="0"/>
              <a:t> – lower cost, faster time to market, best of both worlds. Online/offline.</a:t>
            </a:r>
          </a:p>
          <a:p>
            <a:pPr marL="342900" indent="-342900">
              <a:lnSpc>
                <a:spcPct val="99000"/>
              </a:lnSpc>
              <a:buFont typeface="+mj-lt"/>
              <a:buAutoNum type="arabicPeriod"/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0" baseline="0" dirty="0"/>
          </a:p>
          <a:p>
            <a:pPr marL="342900" indent="-342900">
              <a:lnSpc>
                <a:spcPct val="99000"/>
              </a:lnSpc>
              <a:buFont typeface="+mj-lt"/>
              <a:buAutoNum type="arabicPeriod"/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r>
              <a:rPr lang="en-US" sz="1600" b="0" baseline="0" dirty="0"/>
              <a:t>What’s missing is a tool that provides best of both native and hybrid worlds.</a:t>
            </a:r>
          </a:p>
          <a:p>
            <a:pPr>
              <a:lnSpc>
                <a:spcPct val="99000"/>
              </a:lnSpc>
              <a:tabLst>
                <a:tab pos="737654" algn="l"/>
                <a:tab pos="1475308" algn="l"/>
                <a:tab pos="2212962" algn="l"/>
                <a:tab pos="2950616" algn="l"/>
                <a:tab pos="3688271" algn="l"/>
                <a:tab pos="4425925" algn="l"/>
                <a:tab pos="5163579" algn="l"/>
                <a:tab pos="5901233" algn="l"/>
              </a:tabLst>
            </a:pP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37882009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711325" y="766763"/>
            <a:ext cx="2832100" cy="21240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02A3CE"/>
                </a:solidFill>
              </a:rPr>
              <a:t>AND IF YOU CHOOSE </a:t>
            </a:r>
            <a:r>
              <a:rPr lang="fr-FR" b="1" baseline="0" dirty="0">
                <a:solidFill>
                  <a:srgbClr val="02A3CE"/>
                </a:solidFill>
              </a:rPr>
              <a:t>WEB APIS</a:t>
            </a:r>
          </a:p>
          <a:p>
            <a:endParaRPr lang="fr-FR" b="1" baseline="0" dirty="0">
              <a:solidFill>
                <a:srgbClr val="02A3CE"/>
              </a:solidFill>
            </a:endParaRPr>
          </a:p>
          <a:p>
            <a:r>
              <a:rPr lang="fr-FR" b="1" baseline="0" dirty="0">
                <a:solidFill>
                  <a:srgbClr val="02A3CE"/>
                </a:solidFill>
              </a:rPr>
              <a:t>FOR PORTABILITY &amp; COST</a:t>
            </a:r>
          </a:p>
          <a:p>
            <a:endParaRPr lang="fr-FR" b="1" baseline="0" dirty="0">
              <a:solidFill>
                <a:srgbClr val="02A3CE"/>
              </a:solidFill>
            </a:endParaRPr>
          </a:p>
          <a:p>
            <a:r>
              <a:rPr lang="fr-FR" b="1" baseline="0" dirty="0">
                <a:solidFill>
                  <a:srgbClr val="02A3CE"/>
                </a:solidFill>
              </a:rPr>
              <a:t>THINK ABOUT FORM FACTORS</a:t>
            </a:r>
          </a:p>
          <a:p>
            <a:endParaRPr lang="fr-FR" b="1" baseline="0" dirty="0">
              <a:solidFill>
                <a:srgbClr val="02A3CE"/>
              </a:solidFill>
            </a:endParaRPr>
          </a:p>
          <a:p>
            <a:r>
              <a:rPr lang="fr-FR" b="1" baseline="0" dirty="0">
                <a:solidFill>
                  <a:srgbClr val="02A3CE"/>
                </a:solidFill>
              </a:rPr>
              <a:t>OUR MISSION</a:t>
            </a:r>
          </a:p>
          <a:p>
            <a:endParaRPr lang="fr-FR" b="1" baseline="0" dirty="0">
              <a:solidFill>
                <a:srgbClr val="02A3CE"/>
              </a:solidFill>
            </a:endParaRPr>
          </a:p>
          <a:p>
            <a:r>
              <a:rPr lang="fr-FR" b="1" baseline="0" dirty="0">
                <a:solidFill>
                  <a:srgbClr val="02A3CE"/>
                </a:solidFill>
              </a:rPr>
              <a:t>ONE APP RUNS EVERYWHERE</a:t>
            </a:r>
          </a:p>
          <a:p>
            <a:endParaRPr lang="fr-FR" sz="1200" b="1" dirty="0">
              <a:latin typeface="Arial Narrow" pitchFamily="34" charset="0"/>
            </a:endParaRPr>
          </a:p>
          <a:p>
            <a:r>
              <a:rPr lang="fr-FR" sz="1200" b="1" dirty="0">
                <a:latin typeface="Arial Narrow" pitchFamily="34" charset="0"/>
              </a:rPr>
              <a:t>NOT QUITE THERE YET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DF8632-59B4-E246-8B62-AE93E607D24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4419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711325" y="766763"/>
            <a:ext cx="2832100" cy="21240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sz="1200" b="1" dirty="0">
                <a:latin typeface="Arial Narrow" pitchFamily="34" charset="0"/>
              </a:rPr>
              <a:t>NEW WORLD OF CONSUMER</a:t>
            </a:r>
            <a:r>
              <a:rPr lang="fr-FR" sz="1200" b="1" baseline="0" dirty="0">
                <a:latin typeface="Arial Narrow" pitchFamily="34" charset="0"/>
              </a:rPr>
              <a:t> IT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dirty="0">
                <a:latin typeface="Arial Narrow" pitchFamily="34" charset="0"/>
              </a:rPr>
              <a:t>APPS TREAT</a:t>
            </a:r>
            <a:r>
              <a:rPr lang="fr-FR" sz="1200" b="1" baseline="0" dirty="0">
                <a:latin typeface="Arial Narrow" pitchFamily="34" charset="0"/>
              </a:rPr>
              <a:t> </a:t>
            </a:r>
            <a:r>
              <a:rPr lang="fr-FR" sz="1200" b="1" dirty="0">
                <a:latin typeface="Arial Narrow" pitchFamily="34" charset="0"/>
              </a:rPr>
              <a:t>CONTENT LIKE WATER</a:t>
            </a:r>
          </a:p>
          <a:p>
            <a:endParaRPr lang="fr-FR" sz="1200" b="1" dirty="0">
              <a:latin typeface="Arial Narrow" pitchFamily="34" charset="0"/>
            </a:endParaRPr>
          </a:p>
          <a:p>
            <a:r>
              <a:rPr lang="fr-FR" sz="1200" b="1" dirty="0">
                <a:latin typeface="Arial Narrow" pitchFamily="34" charset="0"/>
              </a:rPr>
              <a:t>THE</a:t>
            </a:r>
            <a:r>
              <a:rPr lang="fr-FR" sz="1200" b="1" baseline="0" dirty="0">
                <a:latin typeface="Arial Narrow" pitchFamily="34" charset="0"/>
              </a:rPr>
              <a:t> VIEWPORT (WINDOW) NEEDS TO ADAPT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SO APP PRESENTS PROPERLY</a:t>
            </a:r>
          </a:p>
          <a:p>
            <a:endParaRPr lang="fr-FR" sz="1200" b="1" baseline="0" dirty="0">
              <a:latin typeface="Arial Narrow" pitchFamily="34" charset="0"/>
            </a:endParaRPr>
          </a:p>
          <a:p>
            <a:r>
              <a:rPr lang="fr-FR" sz="1200" b="1" baseline="0" dirty="0">
                <a:latin typeface="Arial Narrow" pitchFamily="34" charset="0"/>
              </a:rPr>
              <a:t>NO MATTER WHAT DEVICE / ORIENTATION</a:t>
            </a:r>
            <a:endParaRPr lang="fr-FR" sz="1200" b="1" dirty="0">
              <a:latin typeface="Arial Narrow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DF8632-59B4-E246-8B62-AE93E607D24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169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711325" y="766763"/>
            <a:ext cx="2832100" cy="21240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="1" baseline="0" dirty="0">
                <a:solidFill>
                  <a:srgbClr val="02A3CE"/>
                </a:solidFill>
              </a:rPr>
              <a:t>THE TERM FOR THIS</a:t>
            </a:r>
          </a:p>
          <a:p>
            <a:endParaRPr lang="fr-FR" b="1" baseline="0" dirty="0">
              <a:solidFill>
                <a:srgbClr val="02A3CE"/>
              </a:solidFill>
            </a:endParaRPr>
          </a:p>
          <a:p>
            <a:r>
              <a:rPr lang="fr-FR" b="1" baseline="0" dirty="0">
                <a:solidFill>
                  <a:srgbClr val="02A3CE"/>
                </a:solidFill>
              </a:rPr>
              <a:t>« RESPONSIVE DESIGN »</a:t>
            </a:r>
          </a:p>
          <a:p>
            <a:endParaRPr lang="fr-FR" b="1" baseline="0" dirty="0">
              <a:solidFill>
                <a:srgbClr val="02A3CE"/>
              </a:solidFill>
            </a:endParaRPr>
          </a:p>
          <a:p>
            <a:r>
              <a:rPr lang="fr-FR" b="1" baseline="0" dirty="0">
                <a:solidFill>
                  <a:srgbClr val="02A3CE"/>
                </a:solidFill>
              </a:rPr>
              <a:t>APPLIES REALLY TO WEB SITES</a:t>
            </a:r>
          </a:p>
          <a:p>
            <a:endParaRPr lang="fr-FR" b="1" baseline="0" dirty="0">
              <a:solidFill>
                <a:srgbClr val="02A3CE"/>
              </a:solidFill>
            </a:endParaRPr>
          </a:p>
          <a:p>
            <a:r>
              <a:rPr lang="fr-FR" b="1" baseline="0" dirty="0">
                <a:solidFill>
                  <a:srgbClr val="02A3CE"/>
                </a:solidFill>
              </a:rPr>
              <a:t>AND WEB TECHNOLOGIES</a:t>
            </a:r>
          </a:p>
          <a:p>
            <a:endParaRPr lang="fr-FR" b="1" baseline="0" dirty="0">
              <a:solidFill>
                <a:srgbClr val="02A3CE"/>
              </a:solidFill>
            </a:endParaRPr>
          </a:p>
          <a:p>
            <a:r>
              <a:rPr lang="fr-FR" b="1" baseline="0" dirty="0">
                <a:solidFill>
                  <a:srgbClr val="02A3CE"/>
                </a:solidFill>
              </a:rPr>
              <a:t>BUT WOULDN’T IT BE NICE…</a:t>
            </a:r>
            <a:endParaRPr lang="fr-FR" b="1" dirty="0">
              <a:solidFill>
                <a:srgbClr val="02A3CE"/>
              </a:solidFill>
            </a:endParaRPr>
          </a:p>
          <a:p>
            <a:endParaRPr lang="fr-FR" sz="1200" b="1" dirty="0">
              <a:latin typeface="Arial Narrow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DF8632-59B4-E246-8B62-AE93E607D24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8576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4613" y="1119188"/>
            <a:ext cx="4133850" cy="31019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b="1" dirty="0">
                <a:solidFill>
                  <a:srgbClr val="02A3CE"/>
                </a:solidFill>
              </a:rPr>
              <a:t>APP ADAPTS TO DEVICE</a:t>
            </a:r>
          </a:p>
          <a:p>
            <a:endParaRPr lang="fr-FR" b="1" dirty="0">
              <a:solidFill>
                <a:srgbClr val="02A3CE"/>
              </a:solidFill>
            </a:endParaRPr>
          </a:p>
          <a:p>
            <a:r>
              <a:rPr lang="fr-FR" b="1" dirty="0">
                <a:solidFill>
                  <a:srgbClr val="02A3CE"/>
                </a:solidFill>
              </a:rPr>
              <a:t>FIRST</a:t>
            </a:r>
            <a:r>
              <a:rPr lang="fr-FR" b="1" baseline="0" dirty="0">
                <a:solidFill>
                  <a:srgbClr val="02A3CE"/>
                </a:solidFill>
              </a:rPr>
              <a:t> FOR BIZ APPS</a:t>
            </a:r>
            <a:endParaRPr lang="fr-FR" b="1" dirty="0">
              <a:solidFill>
                <a:srgbClr val="02A3CE"/>
              </a:solidFill>
            </a:endParaRPr>
          </a:p>
          <a:p>
            <a:endParaRPr lang="fr-FR" b="1" dirty="0">
              <a:solidFill>
                <a:srgbClr val="02A3CE"/>
              </a:solidFill>
            </a:endParaRPr>
          </a:p>
          <a:p>
            <a:r>
              <a:rPr lang="fr-FR" b="1" dirty="0">
                <a:solidFill>
                  <a:srgbClr val="02A3CE"/>
                </a:solidFill>
              </a:rPr>
              <a:t>THIS IS THE DIRECTION WE R HEADED</a:t>
            </a:r>
          </a:p>
          <a:p>
            <a:endParaRPr lang="fr-FR" b="1" dirty="0">
              <a:solidFill>
                <a:srgbClr val="02A3CE"/>
              </a:solidFill>
            </a:endParaRPr>
          </a:p>
          <a:p>
            <a:r>
              <a:rPr lang="fr-FR" b="1" dirty="0">
                <a:solidFill>
                  <a:srgbClr val="02A3CE"/>
                </a:solidFill>
              </a:rPr>
              <a:t>IT IS AMBITIOUS</a:t>
            </a:r>
          </a:p>
          <a:p>
            <a:endParaRPr lang="fr-FR" b="1" dirty="0">
              <a:solidFill>
                <a:srgbClr val="02A3CE"/>
              </a:solidFill>
            </a:endParaRPr>
          </a:p>
          <a:p>
            <a:r>
              <a:rPr lang="fr-FR" b="1" dirty="0">
                <a:solidFill>
                  <a:srgbClr val="02A3CE"/>
                </a:solidFill>
              </a:rPr>
              <a:t>WORTHY CAUSE</a:t>
            </a:r>
          </a:p>
          <a:p>
            <a:endParaRPr lang="fr-FR" sz="1200" b="1" dirty="0">
              <a:latin typeface="Arial Narrow" pitchFamily="34" charset="0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DF8632-59B4-E246-8B62-AE93E607D24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12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PUBLISHED ON WEB SITE</a:t>
            </a:r>
          </a:p>
          <a:p>
            <a:r>
              <a:rPr lang="fr-FR" b="1" dirty="0"/>
              <a:t>INTO FIRST YEAR</a:t>
            </a:r>
          </a:p>
          <a:p>
            <a:endParaRPr lang="fr-FR" b="1" baseline="0" dirty="0"/>
          </a:p>
          <a:p>
            <a:r>
              <a:rPr lang="fr-FR" b="1" dirty="0"/>
              <a:t>FIRST</a:t>
            </a:r>
            <a:r>
              <a:rPr lang="fr-FR" b="1" baseline="0" dirty="0"/>
              <a:t> WE NEED TO RECONCILE DESKTOP &amp; MOBILE</a:t>
            </a:r>
          </a:p>
          <a:p>
            <a:r>
              <a:rPr lang="fr-FR" b="1" baseline="0" dirty="0"/>
              <a:t>CLOSE LANGUAGE GAP</a:t>
            </a:r>
          </a:p>
          <a:p>
            <a:r>
              <a:rPr lang="fr-FR" b="1" baseline="0" dirty="0"/>
              <a:t>UNIVERSAL RENDERING</a:t>
            </a:r>
          </a:p>
          <a:p>
            <a:endParaRPr lang="fr-FR" b="1" baseline="0" dirty="0"/>
          </a:p>
          <a:p>
            <a:r>
              <a:rPr lang="fr-FR" b="1" dirty="0"/>
              <a:t>GDC: PARALLEL</a:t>
            </a:r>
            <a:r>
              <a:rPr lang="fr-FR" b="1" baseline="0" dirty="0"/>
              <a:t> DIALOGS</a:t>
            </a:r>
          </a:p>
          <a:p>
            <a:r>
              <a:rPr lang="fr-FR" b="1" baseline="0" dirty="0"/>
              <a:t>GM: TABLES, TRESS, INPUT ARRAYS</a:t>
            </a:r>
          </a:p>
          <a:p>
            <a:endParaRPr lang="fr-FR" b="1" baseline="0" dirty="0"/>
          </a:p>
          <a:p>
            <a:r>
              <a:rPr lang="fr-FR" b="1" baseline="0" dirty="0" err="1"/>
              <a:t>vNEXT</a:t>
            </a:r>
            <a:r>
              <a:rPr lang="fr-FR" b="1" baseline="0" dirty="0"/>
              <a:t>+ RESPONSIVE DESIGN</a:t>
            </a:r>
          </a:p>
          <a:p>
            <a:r>
              <a:rPr lang="fr-FR" b="1" baseline="0" dirty="0"/>
              <a:t>FULLY FUNCTIONAL STACK LAYOUT</a:t>
            </a:r>
          </a:p>
          <a:p>
            <a:endParaRPr lang="fr-FR" b="1" baseline="0" dirty="0"/>
          </a:p>
          <a:p>
            <a:r>
              <a:rPr lang="fr-FR" b="1" baseline="0" dirty="0" err="1"/>
              <a:t>vNEXT</a:t>
            </a:r>
            <a:r>
              <a:rPr lang="fr-FR" b="1" baseline="0" dirty="0"/>
              <a:t>++ TABLE SUBGROUPS</a:t>
            </a:r>
          </a:p>
          <a:p>
            <a:r>
              <a:rPr lang="fr-FR" b="1" baseline="0" dirty="0"/>
              <a:t>COLLAPSIBLE GROUPS</a:t>
            </a:r>
          </a:p>
          <a:p>
            <a:r>
              <a:rPr lang="fr-FR" b="1" baseline="0" dirty="0"/>
              <a:t>BEFORE AFTER GROUP AGGREGATES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2A7867-CE6F-496E-8AD2-3C1065CD05F0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50217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WE HAVE COME FROM THIS</a:t>
            </a:r>
          </a:p>
          <a:p>
            <a:endParaRPr lang="fr-FR" b="1" dirty="0"/>
          </a:p>
          <a:p>
            <a:r>
              <a:rPr lang="fr-FR" b="1" dirty="0"/>
              <a:t>TO THIS</a:t>
            </a:r>
            <a:endParaRPr lang="en-GB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DF8632-59B4-E246-8B62-AE93E607D24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87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b="1" dirty="0"/>
              <a:t>BETWEEN</a:t>
            </a:r>
            <a:r>
              <a:rPr lang="fr-FR" b="1" baseline="0" dirty="0"/>
              <a:t> THOSE 2 SCREENS</a:t>
            </a:r>
          </a:p>
          <a:p>
            <a:endParaRPr lang="fr-FR" b="1" baseline="0" dirty="0"/>
          </a:p>
          <a:p>
            <a:r>
              <a:rPr lang="fr-FR" b="1" baseline="0" dirty="0"/>
              <a:t>SAME BUSINESS LOGIC</a:t>
            </a:r>
          </a:p>
          <a:p>
            <a:r>
              <a:rPr lang="fr-FR" b="1" baseline="0" dirty="0"/>
              <a:t>THE CODE DIDN’T CHANGE</a:t>
            </a:r>
          </a:p>
          <a:p>
            <a:r>
              <a:rPr lang="fr-FR" b="1" baseline="0" dirty="0"/>
              <a:t>FOLDERS &amp; ACCORDION STYLE</a:t>
            </a:r>
          </a:p>
          <a:p>
            <a:endParaRPr lang="fr-FR" b="1" baseline="0" dirty="0"/>
          </a:p>
          <a:p>
            <a:r>
              <a:rPr lang="fr-FR" b="1" dirty="0"/>
              <a:t>I KNOW WHAT</a:t>
            </a:r>
            <a:r>
              <a:rPr lang="fr-FR" b="1" baseline="0" dirty="0"/>
              <a:t> U R THINKING</a:t>
            </a:r>
          </a:p>
          <a:p>
            <a:r>
              <a:rPr lang="fr-FR" b="1" baseline="0" dirty="0"/>
              <a:t>DON’T HAVE TIME</a:t>
            </a:r>
          </a:p>
          <a:p>
            <a:r>
              <a:rPr lang="fr-FR" b="1" baseline="0" dirty="0"/>
              <a:t>CAN’T FIND PEOPLE</a:t>
            </a:r>
          </a:p>
          <a:p>
            <a:r>
              <a:rPr lang="fr-FR" b="1" baseline="0" dirty="0"/>
              <a:t/>
            </a:r>
            <a:br>
              <a:rPr lang="fr-FR" b="1" baseline="0" dirty="0"/>
            </a:br>
            <a:r>
              <a:rPr lang="fr-FR" b="1" baseline="0" dirty="0"/>
              <a:t>YET SO CRITICAL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fld id="{98DF8632-59B4-E246-8B62-AE93E607D24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935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74613" y="1119188"/>
            <a:ext cx="4133850" cy="3101975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>
          <a:xfrm>
            <a:off x="470515" y="4514040"/>
            <a:ext cx="3351597" cy="9286065"/>
          </a:xfr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r>
              <a:rPr lang="en-US" sz="1400" b="1" kern="1200" baseline="0" dirty="0">
                <a:solidFill>
                  <a:srgbClr val="000000"/>
                </a:solidFill>
                <a:effectLst/>
                <a:latin typeface="Times New Roman" pitchFamily="16" charset="0"/>
                <a:ea typeface="+mn-ea"/>
                <a:cs typeface="+mn-cs"/>
              </a:rPr>
              <a:t>HAVE A GREAT CONFERENCE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>
              <a:defRPr/>
            </a:pPr>
            <a:fld id="{37A2CEF9-CA02-420D-BE60-463F9652CB90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50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166688"/>
            <a:ext cx="6851104" cy="823912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rgbClr val="02A3CE"/>
                </a:solidFill>
              </a:defRPr>
            </a:lvl1pPr>
          </a:lstStyle>
          <a:p>
            <a:r>
              <a:rPr lang="en-US" noProof="0" dirty="0"/>
              <a:t>Title Style</a:t>
            </a:r>
            <a:br>
              <a:rPr lang="en-US" noProof="0" dirty="0"/>
            </a:br>
            <a:r>
              <a:rPr lang="en-US" sz="1400" noProof="0" dirty="0"/>
              <a:t>Sub Title Style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0" y="1066800"/>
            <a:ext cx="8505825" cy="4524375"/>
          </a:xfrm>
          <a:prstGeom prst="rect">
            <a:avLst/>
          </a:prstGeom>
        </p:spPr>
        <p:txBody>
          <a:bodyPr/>
          <a:lstStyle>
            <a:lvl1pPr>
              <a:buClr>
                <a:srgbClr val="00588C"/>
              </a:buClr>
              <a:buSzPct val="100000"/>
              <a:buFontTx/>
              <a:buBlip>
                <a:blip r:embed="rId2"/>
              </a:buBlip>
              <a:defRPr sz="2000"/>
            </a:lvl1pPr>
            <a:lvl2pPr>
              <a:buClr>
                <a:srgbClr val="00588C"/>
              </a:buClr>
              <a:buSzPct val="100000"/>
              <a:buFontTx/>
              <a:buBlip>
                <a:blip r:embed="rId3"/>
              </a:buBlip>
              <a:defRPr/>
            </a:lvl2pPr>
            <a:lvl3pPr>
              <a:buClr>
                <a:srgbClr val="00588C"/>
              </a:buClr>
              <a:buSzPct val="100000"/>
              <a:buFontTx/>
              <a:buBlip>
                <a:blip r:embed="rId3"/>
              </a:buBlip>
              <a:defRPr/>
            </a:lvl3pPr>
            <a:lvl4pPr>
              <a:buClr>
                <a:srgbClr val="00588C"/>
              </a:buClr>
              <a:buSzPct val="100000"/>
              <a:buFontTx/>
              <a:buBlip>
                <a:blip r:embed="rId3"/>
              </a:buBlip>
              <a:defRPr/>
            </a:lvl4pPr>
            <a:lvl5pPr>
              <a:buClr>
                <a:srgbClr val="00588C"/>
              </a:buClr>
              <a:buSzPct val="100000"/>
              <a:buFontTx/>
              <a:buBlip>
                <a:blip r:embed="rId3"/>
              </a:buBlip>
              <a:defRPr/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021288"/>
            <a:ext cx="2111703" cy="65990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166688"/>
            <a:ext cx="6851104" cy="823912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lang="en-US" noProof="0" dirty="0"/>
              <a:t>Title Style</a:t>
            </a:r>
            <a:br>
              <a:rPr lang="en-US" noProof="0" dirty="0"/>
            </a:br>
            <a:r>
              <a:rPr lang="en-US" sz="1400" noProof="0" dirty="0"/>
              <a:t>Sub Title Style</a:t>
            </a:r>
            <a:endParaRPr lang="en-US" noProof="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de by Side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166688"/>
            <a:ext cx="6779096" cy="823912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lang="en-US" noProof="0" dirty="0"/>
              <a:t>Title Style</a:t>
            </a:r>
            <a:br>
              <a:rPr lang="en-US" noProof="0" dirty="0"/>
            </a:br>
            <a:r>
              <a:rPr lang="en-US" sz="1400" noProof="0" dirty="0"/>
              <a:t>Sub Title Style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1" y="1066800"/>
            <a:ext cx="3754760" cy="4524375"/>
          </a:xfrm>
          <a:prstGeom prst="rect">
            <a:avLst/>
          </a:prstGeom>
        </p:spPr>
        <p:txBody>
          <a:bodyPr/>
          <a:lstStyle>
            <a:lvl1pPr>
              <a:buClr>
                <a:srgbClr val="00588C"/>
              </a:buClr>
              <a:buSzPct val="100000"/>
              <a:buFontTx/>
              <a:buNone/>
              <a:defRPr sz="2000"/>
            </a:lvl1pPr>
            <a:lvl2pPr marL="2286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2pPr>
            <a:lvl3pPr marL="6858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3pPr>
            <a:lvl4pPr marL="11430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4pPr>
            <a:lvl5pPr marL="16002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10" hasCustomPrompt="1"/>
          </p:nvPr>
        </p:nvSpPr>
        <p:spPr>
          <a:xfrm>
            <a:off x="4716016" y="1052736"/>
            <a:ext cx="3754760" cy="4524375"/>
          </a:xfrm>
          <a:prstGeom prst="rect">
            <a:avLst/>
          </a:prstGeom>
        </p:spPr>
        <p:txBody>
          <a:bodyPr/>
          <a:lstStyle>
            <a:lvl1pPr>
              <a:buClr>
                <a:srgbClr val="00588C"/>
              </a:buClr>
              <a:buSzPct val="100000"/>
              <a:buFontTx/>
              <a:buNone/>
              <a:defRPr sz="2000"/>
            </a:lvl1pPr>
            <a:lvl2pPr marL="2286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2pPr>
            <a:lvl3pPr marL="6858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3pPr>
            <a:lvl4pPr marL="11430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4pPr>
            <a:lvl5pPr marL="16002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Summary and Side by Side Li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>
          <a:xfrm>
            <a:off x="457200" y="166688"/>
            <a:ext cx="6419056" cy="823912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r>
              <a:rPr lang="en-US" noProof="0" dirty="0"/>
              <a:t>Title Style</a:t>
            </a:r>
            <a:br>
              <a:rPr lang="en-US" noProof="0" dirty="0"/>
            </a:br>
            <a:r>
              <a:rPr lang="en-US" sz="1400" noProof="0" dirty="0"/>
              <a:t>Sub Title Style</a:t>
            </a:r>
            <a:endParaRPr lang="en-US" noProof="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57201" y="2434952"/>
            <a:ext cx="3754760" cy="3156223"/>
          </a:xfrm>
          <a:prstGeom prst="rect">
            <a:avLst/>
          </a:prstGeom>
        </p:spPr>
        <p:txBody>
          <a:bodyPr/>
          <a:lstStyle>
            <a:lvl1pPr>
              <a:buClr>
                <a:srgbClr val="00588C"/>
              </a:buClr>
              <a:buSzPct val="100000"/>
              <a:buFontTx/>
              <a:buNone/>
              <a:defRPr sz="2000">
                <a:solidFill>
                  <a:srgbClr val="00588C"/>
                </a:solidFill>
              </a:defRPr>
            </a:lvl1pPr>
            <a:lvl2pPr marL="228600" indent="-228600">
              <a:buClr>
                <a:srgbClr val="00588C"/>
              </a:buClr>
              <a:buSzPct val="100000"/>
              <a:buFontTx/>
              <a:buBlip>
                <a:blip r:embed="rId2"/>
              </a:buBlip>
              <a:defRPr sz="1600" b="1"/>
            </a:lvl2pPr>
            <a:lvl3pPr marL="6858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3pPr>
            <a:lvl4pPr marL="11430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4pPr>
            <a:lvl5pPr marL="16002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4" name="Espace réservé du contenu 2"/>
          <p:cNvSpPr>
            <a:spLocks noGrp="1"/>
          </p:cNvSpPr>
          <p:nvPr>
            <p:ph idx="10" hasCustomPrompt="1"/>
          </p:nvPr>
        </p:nvSpPr>
        <p:spPr>
          <a:xfrm>
            <a:off x="4716016" y="2420888"/>
            <a:ext cx="3754760" cy="3156223"/>
          </a:xfrm>
          <a:prstGeom prst="rect">
            <a:avLst/>
          </a:prstGeom>
        </p:spPr>
        <p:txBody>
          <a:bodyPr/>
          <a:lstStyle>
            <a:lvl1pPr>
              <a:buClr>
                <a:srgbClr val="00588C"/>
              </a:buClr>
              <a:buSzPct val="100000"/>
              <a:buFontTx/>
              <a:buNone/>
              <a:defRPr sz="2000">
                <a:solidFill>
                  <a:srgbClr val="00588C"/>
                </a:solidFill>
              </a:defRPr>
            </a:lvl1pPr>
            <a:lvl2pPr marL="228600" indent="-228600">
              <a:buClr>
                <a:srgbClr val="00588C"/>
              </a:buClr>
              <a:buSzPct val="100000"/>
              <a:buFontTx/>
              <a:buBlip>
                <a:blip r:embed="rId2"/>
              </a:buBlip>
              <a:defRPr sz="1600" b="1"/>
            </a:lvl2pPr>
            <a:lvl3pPr marL="6858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3pPr>
            <a:lvl4pPr marL="11430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4pPr>
            <a:lvl5pPr marL="1600200">
              <a:buClr>
                <a:srgbClr val="00588C"/>
              </a:buClr>
              <a:buSzPct val="100000"/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 noProof="0" dirty="0"/>
              <a:t>Level 1</a:t>
            </a:r>
          </a:p>
          <a:p>
            <a:pPr lvl="1"/>
            <a:r>
              <a:rPr lang="en-US" noProof="0" dirty="0"/>
              <a:t>Level 2</a:t>
            </a:r>
          </a:p>
          <a:p>
            <a:pPr lvl="2"/>
            <a:r>
              <a:rPr lang="en-US" noProof="0" dirty="0"/>
              <a:t>Level 3</a:t>
            </a:r>
          </a:p>
          <a:p>
            <a:pPr lvl="3"/>
            <a:r>
              <a:rPr lang="en-US" noProof="0" dirty="0"/>
              <a:t>Level 4</a:t>
            </a:r>
          </a:p>
          <a:p>
            <a:pPr lvl="4"/>
            <a:r>
              <a:rPr lang="en-US" noProof="0" dirty="0"/>
              <a:t>Level 5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1"/>
          </p:nvPr>
        </p:nvSpPr>
        <p:spPr>
          <a:xfrm>
            <a:off x="467544" y="1143000"/>
            <a:ext cx="7990656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>
              <a:defRPr>
                <a:solidFill>
                  <a:srgbClr val="002060"/>
                </a:solidFill>
              </a:defRPr>
            </a:lvl2pPr>
            <a:lvl3pPr>
              <a:defRPr>
                <a:solidFill>
                  <a:srgbClr val="002060"/>
                </a:solidFill>
              </a:defRPr>
            </a:lvl3pPr>
            <a:lvl4pPr>
              <a:defRPr>
                <a:solidFill>
                  <a:srgbClr val="002060"/>
                </a:solidFill>
              </a:defRPr>
            </a:lvl4pPr>
            <a:lvl5pPr>
              <a:defRPr>
                <a:solidFill>
                  <a:srgbClr val="002060"/>
                </a:solidFill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dd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6372200" y="1484784"/>
            <a:ext cx="2088232" cy="10801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/>
          <p:cNvSpPr/>
          <p:nvPr userDrawn="1"/>
        </p:nvSpPr>
        <p:spPr>
          <a:xfrm>
            <a:off x="359532" y="5913276"/>
            <a:ext cx="2088232" cy="8280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532" y="5913276"/>
            <a:ext cx="1991900" cy="691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5952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A742FEA-C7DD-DE44-B4CA-48205256D896}" type="datetimeFigureOut">
              <a:rPr lang="fr-FR" smtClean="0"/>
              <a:t>19/10/2018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840F7E-EE04-0643-969D-3BF19C21F99F}" type="slidenum">
              <a:rPr lang="fr-FR" smtClean="0"/>
              <a:t>‹N›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45084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iste">
    <p:bg>
      <p:bgPr>
        <a:blipFill rotWithShape="1"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hape 60"/>
          <p:cNvSpPr txBox="1">
            <a:spLocks noGrp="1"/>
          </p:cNvSpPr>
          <p:nvPr>
            <p:ph type="sldNum" idx="12"/>
          </p:nvPr>
        </p:nvSpPr>
        <p:spPr>
          <a:xfrm>
            <a:off x="8207992" y="6359237"/>
            <a:ext cx="358500" cy="350800"/>
          </a:xfrm>
          <a:prstGeom prst="rect">
            <a:avLst/>
          </a:prstGeom>
          <a:noFill/>
          <a:ln>
            <a:noFill/>
          </a:ln>
        </p:spPr>
        <p:txBody>
          <a:bodyPr lIns="45700" tIns="45700" rIns="45700" bIns="45700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25000"/>
            </a:pPr>
            <a:fld id="{00000000-1234-1234-1234-123412341234}" type="slidenum">
              <a:rPr lang="en" smtClean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pPr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25000"/>
              </a:pPr>
              <a:t>‹N›</a:t>
            </a:fld>
            <a:endParaRPr lang="en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" name="Shape 61" descr="logo_ibm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5200" y="304800"/>
            <a:ext cx="1447800" cy="5716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Shape 62"/>
          <p:cNvSpPr/>
          <p:nvPr/>
        </p:nvSpPr>
        <p:spPr>
          <a:xfrm>
            <a:off x="7164288" y="188639"/>
            <a:ext cx="1728300" cy="86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Shape 63"/>
          <p:cNvSpPr/>
          <p:nvPr/>
        </p:nvSpPr>
        <p:spPr>
          <a:xfrm>
            <a:off x="3275856" y="3861048"/>
            <a:ext cx="2160299" cy="28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457200" y="152400"/>
            <a:ext cx="6324600" cy="824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32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32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32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32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32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0" marR="0" lvl="5" indent="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32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0" marR="0" lvl="6" indent="914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32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0" marR="0" lvl="7" indent="1371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32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0" marR="0" lvl="8" indent="1828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32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 dirty="0"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457200" y="1066800"/>
            <a:ext cx="8505900" cy="452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2159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2A3CE"/>
              </a:buClr>
              <a:buSzPct val="100000"/>
              <a:buFont typeface="Questrial"/>
              <a:buChar char="•"/>
              <a:defRPr sz="20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0" marR="0" lvl="1" indent="4572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20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marL="0" marR="0" lvl="2" indent="9144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20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marL="0" marR="0" lvl="3" indent="1371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20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marL="0" marR="0" lvl="4" indent="18288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20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marL="342900" marR="0" lvl="5" indent="19431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20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marL="342900" marR="0" lvl="6" indent="24003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20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marL="342900" marR="0" lvl="7" indent="28575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20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marL="342900" marR="0" lvl="8" indent="33147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2A3CE"/>
              </a:buClr>
              <a:buFont typeface="Questrial"/>
              <a:buNone/>
              <a:defRPr sz="2000" b="1" i="0" u="none" strike="noStrike" cap="none">
                <a:solidFill>
                  <a:srgbClr val="02A3CE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>
            <a:endParaRPr dirty="0"/>
          </a:p>
        </p:txBody>
      </p:sp>
      <p:sp>
        <p:nvSpPr>
          <p:cNvPr id="67" name="Shape 67"/>
          <p:cNvSpPr/>
          <p:nvPr/>
        </p:nvSpPr>
        <p:spPr>
          <a:xfrm>
            <a:off x="7164288" y="188639"/>
            <a:ext cx="1728300" cy="864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3519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0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2667000" y="6067015"/>
            <a:ext cx="3057128" cy="563873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square" lIns="90000" tIns="46800" rIns="90000" bIns="46800">
            <a:prstTxWarp prst="textNoShape">
              <a:avLst/>
            </a:prstTxWarp>
            <a:spAutoFit/>
          </a:bodyPr>
          <a:lstStyle/>
          <a:p>
            <a:r>
              <a:rPr lang="en-US" sz="1050" b="1" dirty="0">
                <a:solidFill>
                  <a:srgbClr val="02A3CE"/>
                </a:solidFill>
                <a:effectLst/>
              </a:rPr>
              <a:t>ITDC</a:t>
            </a:r>
            <a:r>
              <a:rPr lang="en-US" sz="1050" b="1" baseline="0" dirty="0">
                <a:solidFill>
                  <a:srgbClr val="02A3CE"/>
                </a:solidFill>
                <a:effectLst/>
              </a:rPr>
              <a:t> 18</a:t>
            </a:r>
            <a:endParaRPr lang="en-US" sz="1050" b="1" dirty="0">
              <a:solidFill>
                <a:srgbClr val="02A3CE"/>
              </a:solidFill>
              <a:effectLst/>
            </a:endParaRPr>
          </a:p>
          <a:p>
            <a:r>
              <a:rPr lang="it-IT" sz="1000" b="1" dirty="0">
                <a:solidFill>
                  <a:srgbClr val="02A3CE"/>
                </a:solidFill>
              </a:rPr>
              <a:t>Autodromo Internazionale Enzo e Dino Ferrari</a:t>
            </a:r>
            <a:r>
              <a:rPr lang="en-US" sz="1000" baseline="0" dirty="0">
                <a:solidFill>
                  <a:srgbClr val="02A3CE"/>
                </a:solidFill>
                <a:effectLst/>
              </a:rPr>
              <a:t/>
            </a:r>
            <a:br>
              <a:rPr lang="en-US" sz="1000" baseline="0" dirty="0">
                <a:solidFill>
                  <a:srgbClr val="02A3CE"/>
                </a:solidFill>
                <a:effectLst/>
              </a:rPr>
            </a:br>
            <a:r>
              <a:rPr lang="en-US" sz="1000" baseline="0" dirty="0">
                <a:solidFill>
                  <a:srgbClr val="02A3CE"/>
                </a:solidFill>
                <a:effectLst/>
              </a:rPr>
              <a:t>Italy, 11 October 2018</a:t>
            </a:r>
            <a:endParaRPr lang="en-US" sz="1000" kern="1200" dirty="0">
              <a:solidFill>
                <a:srgbClr val="02A3CE"/>
              </a:solidFill>
              <a:effectLst/>
              <a:latin typeface="Arial" pitchFamily="34" charset="0"/>
              <a:ea typeface="DejaVu Sans" charset="0"/>
              <a:cs typeface="DejaVu Sans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153400" y="6454775"/>
            <a:ext cx="889000" cy="260350"/>
          </a:xfrm>
          <a:prstGeom prst="rect">
            <a:avLst/>
          </a:prstGeom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buClr>
                <a:srgbClr val="000000"/>
              </a:buClr>
              <a:buSzPct val="100000"/>
              <a:buFont typeface="Times New Roman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sz="1100">
                <a:solidFill>
                  <a:srgbClr val="00588C"/>
                </a:solidFill>
                <a:latin typeface="Century Gothic" charset="0"/>
              </a:rPr>
              <a:t>Page | </a:t>
            </a:r>
            <a:fld id="{CEAA16A1-72A6-2646-B3E3-18B6EE180C37}" type="slidenum">
              <a:rPr lang="en-US" sz="1100">
                <a:solidFill>
                  <a:srgbClr val="00588C"/>
                </a:solidFill>
                <a:latin typeface="Century Gothic" charset="0"/>
              </a:rPr>
              <a:pPr>
                <a:buClr>
                  <a:srgbClr val="000000"/>
                </a:buClr>
                <a:buSzPct val="100000"/>
                <a:buFont typeface="Times New Roman" charset="0"/>
                <a:buNone/>
                <a:tabLst>
                  <a:tab pos="0" algn="l"/>
                  <a:tab pos="914400" algn="l"/>
                  <a:tab pos="1828800" algn="l"/>
                  <a:tab pos="2743200" algn="l"/>
                  <a:tab pos="3657600" algn="l"/>
                  <a:tab pos="4572000" algn="l"/>
                  <a:tab pos="5486400" algn="l"/>
                  <a:tab pos="6400800" algn="l"/>
                  <a:tab pos="7315200" algn="l"/>
                  <a:tab pos="8229600" algn="l"/>
                  <a:tab pos="9144000" algn="l"/>
                  <a:tab pos="10058400" algn="l"/>
                </a:tabLst>
              </a:pPr>
              <a:t>‹N›</a:t>
            </a:fld>
            <a:endParaRPr lang="en-US" sz="1100" b="1">
              <a:solidFill>
                <a:srgbClr val="00588C"/>
              </a:solidFill>
              <a:latin typeface="Century Gothic" charset="0"/>
            </a:endParaRPr>
          </a:p>
        </p:txBody>
      </p:sp>
      <p:pic>
        <p:nvPicPr>
          <p:cNvPr id="4" name="Image 3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6021288"/>
            <a:ext cx="2111703" cy="65990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5" r:id="rId2"/>
    <p:sldLayoutId id="2147484119" r:id="rId3"/>
    <p:sldLayoutId id="2147484118" r:id="rId4"/>
    <p:sldLayoutId id="2147484120" r:id="rId5"/>
    <p:sldLayoutId id="2147484121" r:id="rId6"/>
    <p:sldLayoutId id="2147484122" r:id="rId7"/>
    <p:sldLayoutId id="2147484123" r:id="rId8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3200" b="1">
          <a:solidFill>
            <a:srgbClr val="00588C"/>
          </a:solidFill>
          <a:latin typeface="Century Gothic" charset="0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 b="1">
          <a:solidFill>
            <a:srgbClr val="00588C"/>
          </a:solidFill>
          <a:latin typeface="Century Gothic" charset="0"/>
          <a:ea typeface="DejaVu Sans" charset="0"/>
          <a:cs typeface="DejaVu Sans" charset="0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 b="1">
          <a:solidFill>
            <a:srgbClr val="00588C"/>
          </a:solidFill>
          <a:latin typeface="Century Gothic" charset="0"/>
          <a:ea typeface="DejaVu Sans" charset="0"/>
          <a:cs typeface="DejaVu Sans" charset="0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 b="1">
          <a:solidFill>
            <a:srgbClr val="00588C"/>
          </a:solidFill>
          <a:latin typeface="Century Gothic" charset="0"/>
          <a:ea typeface="DejaVu Sans" charset="0"/>
          <a:cs typeface="DejaVu Sans" charset="0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400" b="1">
          <a:solidFill>
            <a:srgbClr val="00588C"/>
          </a:solidFill>
          <a:latin typeface="Century Gothic" charset="0"/>
          <a:ea typeface="DejaVu Sans" charset="0"/>
          <a:cs typeface="DejaVu Sans" charset="0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 b="1">
          <a:solidFill>
            <a:srgbClr val="7E0C6E"/>
          </a:solidFill>
          <a:latin typeface="Myriad Bold" charset="0"/>
          <a:ea typeface="DejaVu Sans" charset="0"/>
          <a:cs typeface="DejaVu Sans" charset="0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 b="1">
          <a:solidFill>
            <a:srgbClr val="7E0C6E"/>
          </a:solidFill>
          <a:latin typeface="Myriad Bold" charset="0"/>
          <a:ea typeface="DejaVu Sans" charset="0"/>
          <a:cs typeface="DejaVu Sans" charset="0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 b="1">
          <a:solidFill>
            <a:srgbClr val="7E0C6E"/>
          </a:solidFill>
          <a:latin typeface="Myriad Bold" charset="0"/>
          <a:ea typeface="DejaVu Sans" charset="0"/>
          <a:cs typeface="DejaVu Sans" charset="0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400" b="1">
          <a:solidFill>
            <a:srgbClr val="7E0C6E"/>
          </a:solidFill>
          <a:latin typeface="Myriad Bold" charset="0"/>
          <a:ea typeface="DejaVu Sans" charset="0"/>
          <a:cs typeface="DejaVu Sans" charset="0"/>
        </a:defRPr>
      </a:lvl9pPr>
    </p:titleStyle>
    <p:bodyStyle>
      <a:lvl1pPr marL="342900" indent="-3429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 b="1">
          <a:solidFill>
            <a:schemeClr val="tx1"/>
          </a:solidFill>
          <a:latin typeface="+mn-lt"/>
          <a:ea typeface="+mn-ea"/>
          <a:cs typeface="Century Gothic"/>
        </a:defRPr>
      </a:lvl1pPr>
      <a:lvl2pPr marL="742950" indent="-28575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chemeClr val="tx1"/>
          </a:solidFill>
          <a:latin typeface="+mn-lt"/>
          <a:ea typeface="+mn-ea"/>
          <a:cs typeface="Century Gothic"/>
        </a:defRPr>
      </a:lvl2pPr>
      <a:lvl3pPr marL="1143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600">
          <a:solidFill>
            <a:schemeClr val="tx1"/>
          </a:solidFill>
          <a:latin typeface="+mn-lt"/>
          <a:ea typeface="+mn-ea"/>
          <a:cs typeface="Century Gothic"/>
        </a:defRPr>
      </a:lvl3pPr>
      <a:lvl4pPr marL="1600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600">
          <a:solidFill>
            <a:schemeClr val="tx1"/>
          </a:solidFill>
          <a:latin typeface="+mn-lt"/>
          <a:ea typeface="+mn-ea"/>
          <a:cs typeface="Century Gothic"/>
        </a:defRPr>
      </a:lvl4pPr>
      <a:lvl5pPr marL="20574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600">
          <a:solidFill>
            <a:schemeClr val="tx1"/>
          </a:solidFill>
          <a:latin typeface="+mn-lt"/>
          <a:ea typeface="+mn-ea"/>
          <a:cs typeface="Century Gothic"/>
        </a:defRPr>
      </a:lvl5pPr>
      <a:lvl6pPr marL="25146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  <a:cs typeface="+mn-cs"/>
        </a:defRPr>
      </a:lvl6pPr>
      <a:lvl7pPr marL="29718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  <a:cs typeface="+mn-cs"/>
        </a:defRPr>
      </a:lvl7pPr>
      <a:lvl8pPr marL="34290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  <a:cs typeface="+mn-cs"/>
        </a:defRPr>
      </a:lvl8pPr>
      <a:lvl9pPr marL="3886200" indent="-228600" algn="l" defTabSz="449263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16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gif"/><Relationship Id="rId3" Type="http://schemas.openxmlformats.org/officeDocument/2006/relationships/image" Target="../media/image10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387475"/>
            <a:ext cx="8686800" cy="4479925"/>
          </a:xfrm>
          <a:prstGeom prst="rect">
            <a:avLst/>
          </a:prstGeom>
        </p:spPr>
        <p:txBody>
          <a:bodyPr/>
          <a:lstStyle/>
          <a:p>
            <a:pPr lvl="1" eaLnBrk="1" hangingPunct="1"/>
            <a:endParaRPr lang="fr-FR" dirty="0"/>
          </a:p>
          <a:p>
            <a:pPr lvl="1" eaLnBrk="1" hangingPunct="1"/>
            <a:endParaRPr lang="fr-FR" dirty="0"/>
          </a:p>
          <a:p>
            <a:pPr lvl="1" eaLnBrk="1" hangingPunct="1"/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7" r="17169"/>
          <a:stretch/>
        </p:blipFill>
        <p:spPr>
          <a:xfrm>
            <a:off x="-108520" y="0"/>
            <a:ext cx="9289032" cy="6858000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395288" y="692696"/>
            <a:ext cx="7776864" cy="455509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fr-FR" sz="4400" b="1" dirty="0">
              <a:solidFill>
                <a:schemeClr val="tx1"/>
              </a:solidFill>
            </a:endParaRPr>
          </a:p>
          <a:p>
            <a:r>
              <a:rPr lang="fr-FR" sz="3600" b="1" dirty="0">
                <a:solidFill>
                  <a:schemeClr val="tx1"/>
                </a:solidFill>
              </a:rPr>
              <a:t>ITDC</a:t>
            </a:r>
            <a:br>
              <a:rPr lang="fr-FR" sz="3600" b="1" dirty="0">
                <a:solidFill>
                  <a:schemeClr val="tx1"/>
                </a:solidFill>
              </a:rPr>
            </a:br>
            <a:r>
              <a:rPr lang="fr-FR" sz="3600" b="1" dirty="0" err="1">
                <a:solidFill>
                  <a:schemeClr val="tx1"/>
                </a:solidFill>
              </a:rPr>
              <a:t>Developer</a:t>
            </a:r>
            <a:r>
              <a:rPr lang="fr-FR" sz="3600" b="1" dirty="0">
                <a:solidFill>
                  <a:schemeClr val="tx1"/>
                </a:solidFill>
              </a:rPr>
              <a:t> </a:t>
            </a:r>
            <a:r>
              <a:rPr lang="fr-FR" sz="3600" b="1" dirty="0" err="1">
                <a:solidFill>
                  <a:schemeClr val="tx1"/>
                </a:solidFill>
              </a:rPr>
              <a:t>Conference</a:t>
            </a:r>
            <a:endParaRPr lang="fr-FR" sz="3600" b="1" dirty="0">
              <a:solidFill>
                <a:schemeClr val="tx1"/>
              </a:solidFill>
            </a:endParaRPr>
          </a:p>
          <a:p>
            <a:endParaRPr lang="fr-FR" sz="2800" b="1" dirty="0">
              <a:solidFill>
                <a:schemeClr val="tx1"/>
              </a:solidFill>
            </a:endParaRPr>
          </a:p>
          <a:p>
            <a:r>
              <a:rPr lang="fr-FR" sz="2800" b="1" dirty="0">
                <a:solidFill>
                  <a:schemeClr val="tx1"/>
                </a:solidFill>
              </a:rPr>
              <a:t>Our Vision</a:t>
            </a:r>
          </a:p>
          <a:p>
            <a:r>
              <a:rPr lang="fr-FR" sz="2400" dirty="0">
                <a:solidFill>
                  <a:schemeClr val="tx1"/>
                </a:solidFill>
              </a:rPr>
              <a:t>Bryn Jenkins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it-IT" sz="2000" b="1" dirty="0">
                <a:solidFill>
                  <a:schemeClr val="tx1"/>
                </a:solidFill>
              </a:rPr>
              <a:t>Autodromo Internazionale</a:t>
            </a:r>
            <a:br>
              <a:rPr lang="it-IT" sz="2000" b="1" dirty="0">
                <a:solidFill>
                  <a:schemeClr val="tx1"/>
                </a:solidFill>
              </a:rPr>
            </a:br>
            <a:r>
              <a:rPr lang="it-IT" sz="2000" b="1" dirty="0">
                <a:solidFill>
                  <a:schemeClr val="tx1"/>
                </a:solidFill>
              </a:rPr>
              <a:t>Enzo e Dino Ferrari</a:t>
            </a:r>
            <a:r>
              <a:rPr lang="it-IT" sz="2000" b="1" dirty="0"/>
              <a:t> </a:t>
            </a:r>
            <a:br>
              <a:rPr lang="it-IT" sz="2000" b="1" dirty="0"/>
            </a:br>
            <a:r>
              <a:rPr lang="fr-FR" sz="1400" b="1" dirty="0">
                <a:solidFill>
                  <a:schemeClr val="tx1"/>
                </a:solidFill>
              </a:rPr>
              <a:t>11 </a:t>
            </a:r>
            <a:r>
              <a:rPr lang="fr-FR" sz="1400" b="1" dirty="0" err="1">
                <a:solidFill>
                  <a:schemeClr val="tx1"/>
                </a:solidFill>
              </a:rPr>
              <a:t>October</a:t>
            </a:r>
            <a:r>
              <a:rPr lang="fr-FR" sz="1400" b="1" dirty="0">
                <a:solidFill>
                  <a:schemeClr val="tx1"/>
                </a:solidFill>
              </a:rPr>
              <a:t> 2018</a:t>
            </a:r>
            <a:endParaRPr lang="fr-FR" sz="1600" dirty="0">
              <a:solidFill>
                <a:schemeClr val="tx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8" y="5746861"/>
            <a:ext cx="2448520" cy="8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45820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387475"/>
            <a:ext cx="8686800" cy="4479925"/>
          </a:xfrm>
          <a:prstGeom prst="rect">
            <a:avLst/>
          </a:prstGeom>
        </p:spPr>
        <p:txBody>
          <a:bodyPr/>
          <a:lstStyle/>
          <a:p>
            <a:pPr lvl="1" eaLnBrk="1" hangingPunct="1"/>
            <a:endParaRPr lang="fr-FR" dirty="0"/>
          </a:p>
          <a:p>
            <a:pPr lvl="1" eaLnBrk="1" hangingPunct="1"/>
            <a:endParaRPr lang="fr-FR" dirty="0"/>
          </a:p>
          <a:p>
            <a:pPr lvl="1" eaLnBrk="1" hangingPunct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500738" y="1628800"/>
            <a:ext cx="819647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6600" b="1" dirty="0">
                <a:solidFill>
                  <a:srgbClr val="00588C"/>
                </a:solidFill>
                <a:latin typeface="+mj-lt"/>
                <a:ea typeface="+mj-ea"/>
                <a:cs typeface="+mj-cs"/>
              </a:rPr>
              <a:t>3 million </a:t>
            </a:r>
            <a:r>
              <a:rPr lang="fr-FR" sz="6600" b="1" dirty="0" err="1">
                <a:solidFill>
                  <a:srgbClr val="00588C"/>
                </a:solidFill>
                <a:latin typeface="+mj-lt"/>
                <a:ea typeface="+mj-ea"/>
                <a:cs typeface="+mj-cs"/>
              </a:rPr>
              <a:t>users</a:t>
            </a:r>
            <a:endParaRPr lang="fr-FR" sz="6600" b="1" dirty="0">
              <a:solidFill>
                <a:srgbClr val="00588C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fr-FR" sz="6600" b="1" dirty="0">
                <a:solidFill>
                  <a:srgbClr val="00588C"/>
                </a:solidFill>
                <a:latin typeface="+mj-lt"/>
                <a:ea typeface="+mj-ea"/>
                <a:cs typeface="+mj-cs"/>
              </a:rPr>
              <a:t>Double digit </a:t>
            </a:r>
            <a:r>
              <a:rPr lang="fr-FR" sz="6600" b="1" dirty="0" err="1">
                <a:solidFill>
                  <a:srgbClr val="00588C"/>
                </a:solidFill>
                <a:latin typeface="+mj-lt"/>
                <a:ea typeface="+mj-ea"/>
                <a:cs typeface="+mj-cs"/>
              </a:rPr>
              <a:t>growth</a:t>
            </a:r>
            <a:endParaRPr lang="fr-FR" sz="6600" b="1" dirty="0">
              <a:solidFill>
                <a:srgbClr val="00588C"/>
              </a:solidFill>
              <a:latin typeface="+mj-lt"/>
              <a:ea typeface="+mj-ea"/>
              <a:cs typeface="+mj-cs"/>
            </a:endParaRPr>
          </a:p>
          <a:p>
            <a:pPr algn="ctr"/>
            <a:r>
              <a:rPr lang="fr-FR" sz="6600" b="1" dirty="0">
                <a:solidFill>
                  <a:srgbClr val="00588C"/>
                </a:solidFill>
                <a:latin typeface="+mj-lt"/>
                <a:ea typeface="+mj-ea"/>
                <a:cs typeface="+mj-cs"/>
              </a:rPr>
              <a:t>12% EBIT</a:t>
            </a:r>
            <a:endParaRPr lang="en-GB" sz="6600" b="1" dirty="0" err="1">
              <a:solidFill>
                <a:srgbClr val="00588C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739955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er 15"/>
          <p:cNvGrpSpPr/>
          <p:nvPr/>
        </p:nvGrpSpPr>
        <p:grpSpPr>
          <a:xfrm>
            <a:off x="575557" y="4958394"/>
            <a:ext cx="7740858" cy="936000"/>
            <a:chOff x="2667000" y="4953000"/>
            <a:chExt cx="3962400" cy="609600"/>
          </a:xfrm>
        </p:grpSpPr>
        <p:sp>
          <p:nvSpPr>
            <p:cNvPr id="11" name="Rectangle 10"/>
            <p:cNvSpPr/>
            <p:nvPr/>
          </p:nvSpPr>
          <p:spPr>
            <a:xfrm>
              <a:off x="2667000" y="4953000"/>
              <a:ext cx="3962400" cy="6096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hevin Std Bold" panose="020F0800000000000000" pitchFamily="34" charset="0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2667520" y="5114783"/>
              <a:ext cx="793689" cy="2371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evin Std Bold" panose="020F0800000000000000" pitchFamily="34" charset="0"/>
                  <a:ea typeface="+mj-ea"/>
                  <a:cs typeface="Museo 300"/>
                </a:rPr>
                <a:t>Data</a:t>
              </a:r>
            </a:p>
          </p:txBody>
        </p:sp>
      </p:grpSp>
      <p:grpSp>
        <p:nvGrpSpPr>
          <p:cNvPr id="61" name="Grouper 60"/>
          <p:cNvGrpSpPr/>
          <p:nvPr/>
        </p:nvGrpSpPr>
        <p:grpSpPr>
          <a:xfrm>
            <a:off x="3079112" y="4548414"/>
            <a:ext cx="2032948" cy="1472766"/>
            <a:chOff x="5486400" y="5029200"/>
            <a:chExt cx="1295400" cy="806450"/>
          </a:xfrm>
        </p:grpSpPr>
        <p:pic>
          <p:nvPicPr>
            <p:cNvPr id="21" name="Image 20" descr="arrow_big_data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86400" y="5029200"/>
              <a:ext cx="1295400" cy="806450"/>
            </a:xfrm>
            <a:prstGeom prst="rect">
              <a:avLst/>
            </a:prstGeom>
          </p:spPr>
        </p:pic>
        <p:sp>
          <p:nvSpPr>
            <p:cNvPr id="60" name="ZoneTexte 59"/>
            <p:cNvSpPr txBox="1"/>
            <p:nvPr/>
          </p:nvSpPr>
          <p:spPr>
            <a:xfrm>
              <a:off x="5767506" y="5265834"/>
              <a:ext cx="838200" cy="320208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latin typeface="Chevin Std Bold" panose="020F0800000000000000" pitchFamily="34" charset="0"/>
                  <a:ea typeface="+mj-ea"/>
                  <a:cs typeface="Museo 300"/>
                </a:rPr>
                <a:t>BIG Data</a:t>
              </a:r>
            </a:p>
            <a:p>
              <a:pPr algn="ctr"/>
              <a:r>
                <a:rPr lang="fr-FR" sz="1600" dirty="0">
                  <a:latin typeface="Chevin Std Bold" panose="020F0800000000000000" pitchFamily="34" charset="0"/>
                  <a:ea typeface="+mj-ea"/>
                  <a:cs typeface="Museo 300"/>
                </a:rPr>
                <a:t>&amp; </a:t>
              </a:r>
              <a:r>
                <a:rPr lang="fr-FR" sz="1600" dirty="0" err="1">
                  <a:latin typeface="Chevin Std Bold" panose="020F0800000000000000" pitchFamily="34" charset="0"/>
                  <a:ea typeface="+mj-ea"/>
                  <a:cs typeface="Museo 300"/>
                </a:rPr>
                <a:t>Analytics</a:t>
              </a:r>
              <a:endParaRPr lang="fr-FR" sz="1600" dirty="0">
                <a:latin typeface="Chevin Std Bold" panose="020F0800000000000000" pitchFamily="34" charset="0"/>
                <a:ea typeface="+mj-ea"/>
                <a:cs typeface="Museo 300"/>
              </a:endParaRPr>
            </a:p>
          </p:txBody>
        </p:sp>
      </p:grpSp>
      <p:grpSp>
        <p:nvGrpSpPr>
          <p:cNvPr id="17" name="Grouper 16"/>
          <p:cNvGrpSpPr/>
          <p:nvPr/>
        </p:nvGrpSpPr>
        <p:grpSpPr>
          <a:xfrm>
            <a:off x="575557" y="2996952"/>
            <a:ext cx="7740859" cy="936000"/>
            <a:chOff x="1828800" y="3429000"/>
            <a:chExt cx="3962400" cy="972000"/>
          </a:xfrm>
        </p:grpSpPr>
        <p:sp>
          <p:nvSpPr>
            <p:cNvPr id="10" name="Rectangle 9"/>
            <p:cNvSpPr/>
            <p:nvPr/>
          </p:nvSpPr>
          <p:spPr>
            <a:xfrm>
              <a:off x="1828800" y="3429000"/>
              <a:ext cx="3962400" cy="972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atin typeface="Chevin Std Bold" panose="020F0800000000000000" pitchFamily="34" charset="0"/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922306" y="3618402"/>
              <a:ext cx="74353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evin Std Bold" panose="020F0800000000000000" pitchFamily="34" charset="0"/>
                  <a:ea typeface="+mj-ea"/>
                  <a:cs typeface="Museo 300"/>
                </a:rPr>
                <a:t>Information</a:t>
              </a: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evin Std Bold" panose="020F0800000000000000" pitchFamily="34" charset="0"/>
                  <a:ea typeface="+mj-ea"/>
                  <a:cs typeface="Museo 300"/>
                </a:rPr>
                <a:t/>
              </a:r>
              <a:b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evin Std Bold" panose="020F0800000000000000" pitchFamily="34" charset="0"/>
                  <a:ea typeface="+mj-ea"/>
                  <a:cs typeface="Museo 300"/>
                </a:rPr>
              </a:br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evin Std Bold" panose="020F0800000000000000" pitchFamily="34" charset="0"/>
                  <a:ea typeface="+mj-ea"/>
                  <a:cs typeface="Museo 300"/>
                </a:rPr>
                <a:t>&amp; Communications</a:t>
              </a:r>
            </a:p>
          </p:txBody>
        </p:sp>
      </p:grpSp>
      <p:grpSp>
        <p:nvGrpSpPr>
          <p:cNvPr id="32" name="Grouper 31"/>
          <p:cNvGrpSpPr/>
          <p:nvPr/>
        </p:nvGrpSpPr>
        <p:grpSpPr>
          <a:xfrm>
            <a:off x="575558" y="1027029"/>
            <a:ext cx="7740858" cy="936000"/>
            <a:chOff x="2895600" y="1524000"/>
            <a:chExt cx="3962400" cy="1143000"/>
          </a:xfrm>
        </p:grpSpPr>
        <p:sp>
          <p:nvSpPr>
            <p:cNvPr id="8" name="Rectangle 7"/>
            <p:cNvSpPr/>
            <p:nvPr/>
          </p:nvSpPr>
          <p:spPr>
            <a:xfrm>
              <a:off x="2895600" y="1524000"/>
              <a:ext cx="3962400" cy="1143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895600" y="1828800"/>
              <a:ext cx="771928" cy="6514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evin Std Bold" panose="020F0800000000000000" pitchFamily="34" charset="0"/>
                  <a:ea typeface="+mj-ea"/>
                  <a:cs typeface="Museo 300"/>
                </a:rPr>
                <a:t>UX</a:t>
              </a:r>
            </a:p>
            <a:p>
              <a:pPr algn="ctr"/>
              <a:r>
                <a:rPr lang="fr-FR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hevin Std Bold" panose="020F0800000000000000" pitchFamily="34" charset="0"/>
                  <a:ea typeface="+mj-ea"/>
                  <a:cs typeface="Museo 300"/>
                </a:rPr>
                <a:t>User </a:t>
              </a:r>
              <a:r>
                <a:rPr lang="fr-FR" sz="12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Chevin Std Bold" panose="020F0800000000000000" pitchFamily="34" charset="0"/>
                  <a:ea typeface="+mj-ea"/>
                  <a:cs typeface="Museo 300"/>
                </a:rPr>
                <a:t>Experience</a:t>
              </a:r>
              <a:endPara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hevin Std Bold" panose="020F0800000000000000" pitchFamily="34" charset="0"/>
                <a:ea typeface="+mj-ea"/>
                <a:cs typeface="Museo 300"/>
              </a:endParaRPr>
            </a:p>
          </p:txBody>
        </p:sp>
      </p:grpSp>
      <p:sp>
        <p:nvSpPr>
          <p:cNvPr id="13" name="Rectangle 8"/>
          <p:cNvSpPr>
            <a:spLocks noGrp="1" noChangeArrowheads="1"/>
          </p:cNvSpPr>
          <p:nvPr>
            <p:ph type="title"/>
          </p:nvPr>
        </p:nvSpPr>
        <p:spPr>
          <a:xfrm>
            <a:off x="385950" y="152400"/>
            <a:ext cx="6324600" cy="823913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The post-PC era – Consumer IT</a:t>
            </a:r>
            <a:r>
              <a:rPr lang="en-US" sz="4400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/>
            </a:r>
            <a:br>
              <a:rPr lang="en-US" sz="4400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</a:br>
            <a:r>
              <a:rPr lang="en-US" sz="1400" b="0" dirty="0">
                <a:latin typeface="Century Gothic" pitchFamily="34" charset="0"/>
                <a:ea typeface="Century Gothic" pitchFamily="34" charset="0"/>
                <a:cs typeface="Century Gothic" pitchFamily="34" charset="0"/>
              </a:rPr>
              <a:t>The 5 big technology shifts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503548" y="2240868"/>
            <a:ext cx="1524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hevin Std Bold" panose="020F0800000000000000" pitchFamily="34" charset="0"/>
                <a:ea typeface="+mj-ea"/>
                <a:cs typeface="Museo 300"/>
              </a:rPr>
              <a:t>IT</a:t>
            </a:r>
          </a:p>
          <a:p>
            <a:pPr algn="ctr"/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hevin Std Bold" panose="020F0800000000000000" pitchFamily="34" charset="0"/>
                <a:ea typeface="+mj-ea"/>
                <a:cs typeface="Museo 300"/>
              </a:rPr>
              <a:t>Delivery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634859" y="4185084"/>
            <a:ext cx="141604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Chevin Std Bold" panose="020F0800000000000000" pitchFamily="34" charset="0"/>
                <a:ea typeface="+mj-ea"/>
                <a:cs typeface="Museo 300"/>
              </a:rPr>
              <a:t>Innovation</a:t>
            </a: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hevin Std Bold" panose="020F0800000000000000" pitchFamily="34" charset="0"/>
                <a:ea typeface="+mj-ea"/>
                <a:cs typeface="Museo 300"/>
              </a:rPr>
              <a:t/>
            </a:r>
            <a:b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hevin Std Bold" panose="020F0800000000000000" pitchFamily="34" charset="0"/>
                <a:ea typeface="+mj-ea"/>
                <a:cs typeface="Museo 300"/>
              </a:rPr>
            </a:br>
            <a:r>
              <a:rPr lang="fr-F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hevin Std Bold" panose="020F0800000000000000" pitchFamily="34" charset="0"/>
                <a:ea typeface="+mj-ea"/>
                <a:cs typeface="Museo 300"/>
              </a:rPr>
              <a:t>&amp; Usage Model</a:t>
            </a:r>
          </a:p>
        </p:txBody>
      </p:sp>
      <p:grpSp>
        <p:nvGrpSpPr>
          <p:cNvPr id="43" name="Grouper 42"/>
          <p:cNvGrpSpPr/>
          <p:nvPr/>
        </p:nvGrpSpPr>
        <p:grpSpPr>
          <a:xfrm>
            <a:off x="1718150" y="1979720"/>
            <a:ext cx="1412400" cy="838200"/>
            <a:chOff x="4038600" y="2590800"/>
            <a:chExt cx="1412400" cy="838200"/>
          </a:xfrm>
        </p:grpSpPr>
        <p:pic>
          <p:nvPicPr>
            <p:cNvPr id="31" name="Image 30" descr="arrow_datacenter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38600" y="2590800"/>
              <a:ext cx="1412400" cy="838200"/>
            </a:xfrm>
            <a:prstGeom prst="rect">
              <a:avLst/>
            </a:prstGeom>
          </p:spPr>
        </p:pic>
        <p:sp>
          <p:nvSpPr>
            <p:cNvPr id="42" name="ZoneTexte 41"/>
            <p:cNvSpPr txBox="1"/>
            <p:nvPr/>
          </p:nvSpPr>
          <p:spPr>
            <a:xfrm>
              <a:off x="4267200" y="2743200"/>
              <a:ext cx="838200" cy="461665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Chevin Std Bold" panose="020F0800000000000000" pitchFamily="34" charset="0"/>
                  <a:ea typeface="+mj-ea"/>
                  <a:cs typeface="Museo 300"/>
                </a:rPr>
                <a:t>Data</a:t>
              </a:r>
            </a:p>
            <a:p>
              <a:pPr algn="ctr"/>
              <a:r>
                <a:rPr lang="fr-FR" sz="1200" dirty="0">
                  <a:latin typeface="Chevin Std Bold" panose="020F0800000000000000" pitchFamily="34" charset="0"/>
                  <a:ea typeface="+mj-ea"/>
                  <a:cs typeface="Museo 300"/>
                </a:rPr>
                <a:t>Center</a:t>
              </a:r>
            </a:p>
          </p:txBody>
        </p:sp>
      </p:grpSp>
      <p:grpSp>
        <p:nvGrpSpPr>
          <p:cNvPr id="44" name="Grouper 43"/>
          <p:cNvGrpSpPr/>
          <p:nvPr/>
        </p:nvGrpSpPr>
        <p:grpSpPr>
          <a:xfrm>
            <a:off x="1933528" y="1395134"/>
            <a:ext cx="1219200" cy="785981"/>
            <a:chOff x="4343400" y="1828800"/>
            <a:chExt cx="1219200" cy="785981"/>
          </a:xfrm>
        </p:grpSpPr>
        <p:pic>
          <p:nvPicPr>
            <p:cNvPr id="36" name="Image 35" descr="arrow_GUI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43400" y="1828800"/>
              <a:ext cx="1219200" cy="785981"/>
            </a:xfrm>
            <a:prstGeom prst="rect">
              <a:avLst/>
            </a:prstGeom>
          </p:spPr>
        </p:pic>
        <p:sp>
          <p:nvSpPr>
            <p:cNvPr id="38" name="ZoneTexte 37"/>
            <p:cNvSpPr txBox="1"/>
            <p:nvPr/>
          </p:nvSpPr>
          <p:spPr>
            <a:xfrm>
              <a:off x="4495800" y="2057400"/>
              <a:ext cx="838200" cy="369332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fr-FR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hevin Std Bold" panose="020F0800000000000000" pitchFamily="34" charset="0"/>
                  <a:ea typeface="+mj-ea"/>
                  <a:cs typeface="Museo 500"/>
                </a:rPr>
                <a:t>GUI</a:t>
              </a:r>
            </a:p>
          </p:txBody>
        </p:sp>
      </p:grpSp>
      <p:grpSp>
        <p:nvGrpSpPr>
          <p:cNvPr id="2" name="Groupe 1"/>
          <p:cNvGrpSpPr/>
          <p:nvPr/>
        </p:nvGrpSpPr>
        <p:grpSpPr>
          <a:xfrm>
            <a:off x="2861557" y="955021"/>
            <a:ext cx="1371599" cy="884229"/>
            <a:chOff x="2861557" y="955021"/>
            <a:chExt cx="1371599" cy="884229"/>
          </a:xfrm>
        </p:grpSpPr>
        <p:pic>
          <p:nvPicPr>
            <p:cNvPr id="35" name="Image 34" descr="arrow_touch_UI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61557" y="955021"/>
              <a:ext cx="1371599" cy="884229"/>
            </a:xfrm>
            <a:prstGeom prst="rect">
              <a:avLst/>
            </a:prstGeom>
          </p:spPr>
        </p:pic>
        <p:sp>
          <p:nvSpPr>
            <p:cNvPr id="37" name="ZoneTexte 36"/>
            <p:cNvSpPr txBox="1"/>
            <p:nvPr/>
          </p:nvSpPr>
          <p:spPr>
            <a:xfrm>
              <a:off x="3090158" y="1107422"/>
              <a:ext cx="838200" cy="584775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err="1">
                  <a:latin typeface="Chevin Std Bold" panose="020F0800000000000000" pitchFamily="34" charset="0"/>
                  <a:ea typeface="+mj-ea"/>
                  <a:cs typeface="Museo 300"/>
                </a:rPr>
                <a:t>Touch</a:t>
              </a:r>
              <a:endParaRPr lang="fr-FR" sz="1600" dirty="0">
                <a:latin typeface="Chevin Std Bold" panose="020F0800000000000000" pitchFamily="34" charset="0"/>
                <a:ea typeface="+mj-ea"/>
                <a:cs typeface="Museo 300"/>
              </a:endParaRPr>
            </a:p>
            <a:p>
              <a:pPr algn="ctr"/>
              <a:r>
                <a:rPr lang="fr-FR" sz="1600" dirty="0">
                  <a:latin typeface="Chevin Std Bold" panose="020F0800000000000000" pitchFamily="34" charset="0"/>
                  <a:ea typeface="+mj-ea"/>
                  <a:cs typeface="Museo 300"/>
                </a:rPr>
                <a:t>UI</a:t>
              </a:r>
            </a:p>
          </p:txBody>
        </p:sp>
      </p:grpSp>
      <p:grpSp>
        <p:nvGrpSpPr>
          <p:cNvPr id="46" name="Grouper 45"/>
          <p:cNvGrpSpPr/>
          <p:nvPr/>
        </p:nvGrpSpPr>
        <p:grpSpPr>
          <a:xfrm>
            <a:off x="3090158" y="2520405"/>
            <a:ext cx="1596886" cy="1050879"/>
            <a:chOff x="5181600" y="3048000"/>
            <a:chExt cx="1346400" cy="838200"/>
          </a:xfrm>
        </p:grpSpPr>
        <p:pic>
          <p:nvPicPr>
            <p:cNvPr id="29" name="Image 28" descr="arrow_browser.png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181600" y="3048000"/>
              <a:ext cx="1346400" cy="838200"/>
            </a:xfrm>
            <a:prstGeom prst="rect">
              <a:avLst/>
            </a:prstGeom>
          </p:spPr>
        </p:pic>
        <p:sp>
          <p:nvSpPr>
            <p:cNvPr id="45" name="ZoneTexte 44"/>
            <p:cNvSpPr txBox="1"/>
            <p:nvPr/>
          </p:nvSpPr>
          <p:spPr>
            <a:xfrm>
              <a:off x="5494590" y="3325194"/>
              <a:ext cx="838200" cy="270037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latin typeface="Chevin Std Bold" panose="020F0800000000000000" pitchFamily="34" charset="0"/>
                  <a:ea typeface="+mj-ea"/>
                  <a:cs typeface="Museo 300"/>
                </a:rPr>
                <a:t>Browser</a:t>
              </a:r>
            </a:p>
          </p:txBody>
        </p:sp>
      </p:grpSp>
      <p:grpSp>
        <p:nvGrpSpPr>
          <p:cNvPr id="3" name="Groupe 2"/>
          <p:cNvGrpSpPr/>
          <p:nvPr/>
        </p:nvGrpSpPr>
        <p:grpSpPr>
          <a:xfrm>
            <a:off x="2861558" y="1564622"/>
            <a:ext cx="1346400" cy="838200"/>
            <a:chOff x="2861558" y="1564622"/>
            <a:chExt cx="1346400" cy="838200"/>
          </a:xfrm>
        </p:grpSpPr>
        <p:pic>
          <p:nvPicPr>
            <p:cNvPr id="33" name="Image 32" descr="arrow_next_gen.png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861558" y="1564622"/>
              <a:ext cx="1346400" cy="838200"/>
            </a:xfrm>
            <a:prstGeom prst="rect">
              <a:avLst/>
            </a:prstGeom>
          </p:spPr>
        </p:pic>
        <p:sp>
          <p:nvSpPr>
            <p:cNvPr id="39" name="ZoneTexte 38"/>
            <p:cNvSpPr txBox="1"/>
            <p:nvPr/>
          </p:nvSpPr>
          <p:spPr>
            <a:xfrm>
              <a:off x="3090158" y="1717022"/>
              <a:ext cx="838200" cy="461665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>
                  <a:latin typeface="Chevin Std Bold" panose="020F0800000000000000" pitchFamily="34" charset="0"/>
                  <a:ea typeface="+mj-ea"/>
                  <a:cs typeface="Museo 300"/>
                </a:rPr>
                <a:t>Next-Gen</a:t>
              </a:r>
              <a:endParaRPr lang="fr-FR" sz="1200" dirty="0">
                <a:latin typeface="Chevin Std Bold" panose="020F0800000000000000" pitchFamily="34" charset="0"/>
                <a:ea typeface="+mj-ea"/>
                <a:cs typeface="Museo 300"/>
              </a:endParaRPr>
            </a:p>
            <a:p>
              <a:pPr algn="ctr"/>
              <a:r>
                <a:rPr lang="fr-FR" sz="1200" dirty="0">
                  <a:latin typeface="Chevin Std Bold" panose="020F0800000000000000" pitchFamily="34" charset="0"/>
                  <a:ea typeface="+mj-ea"/>
                  <a:cs typeface="Museo 300"/>
                </a:rPr>
                <a:t>Mobile</a:t>
              </a:r>
            </a:p>
          </p:txBody>
        </p:sp>
      </p:grpSp>
      <p:grpSp>
        <p:nvGrpSpPr>
          <p:cNvPr id="53" name="Grouper 52"/>
          <p:cNvGrpSpPr/>
          <p:nvPr/>
        </p:nvGrpSpPr>
        <p:grpSpPr>
          <a:xfrm>
            <a:off x="2365358" y="3068960"/>
            <a:ext cx="1182000" cy="762000"/>
            <a:chOff x="4685400" y="3565930"/>
            <a:chExt cx="1182000" cy="762000"/>
          </a:xfrm>
        </p:grpSpPr>
        <p:pic>
          <p:nvPicPr>
            <p:cNvPr id="28" name="Image 27" descr="arrow_email.png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685400" y="3565930"/>
              <a:ext cx="1182000" cy="762000"/>
            </a:xfrm>
            <a:prstGeom prst="rect">
              <a:avLst/>
            </a:prstGeom>
          </p:spPr>
        </p:pic>
        <p:sp>
          <p:nvSpPr>
            <p:cNvPr id="52" name="ZoneTexte 51"/>
            <p:cNvSpPr txBox="1"/>
            <p:nvPr/>
          </p:nvSpPr>
          <p:spPr>
            <a:xfrm>
              <a:off x="4755502" y="3821916"/>
              <a:ext cx="838200" cy="276999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Chevin Std Bold" panose="020F0800000000000000" pitchFamily="34" charset="0"/>
                  <a:ea typeface="+mj-ea"/>
                  <a:cs typeface="Museo 300"/>
                </a:rPr>
                <a:t>e-mail</a:t>
              </a: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2632958" y="2024844"/>
            <a:ext cx="1713010" cy="824062"/>
            <a:chOff x="2632958" y="2024844"/>
            <a:chExt cx="1713010" cy="824062"/>
          </a:xfrm>
        </p:grpSpPr>
        <p:pic>
          <p:nvPicPr>
            <p:cNvPr id="34" name="Image 33" descr="arrow_cloud.png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632958" y="2024844"/>
              <a:ext cx="1713010" cy="824062"/>
            </a:xfrm>
            <a:prstGeom prst="rect">
              <a:avLst/>
            </a:prstGeom>
          </p:spPr>
        </p:pic>
        <p:sp>
          <p:nvSpPr>
            <p:cNvPr id="41" name="ZoneTexte 40"/>
            <p:cNvSpPr txBox="1"/>
            <p:nvPr/>
          </p:nvSpPr>
          <p:spPr>
            <a:xfrm>
              <a:off x="3166358" y="2253444"/>
              <a:ext cx="838200" cy="338554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latin typeface="Chevin Std Bold" panose="020F0800000000000000" pitchFamily="34" charset="0"/>
                  <a:ea typeface="+mj-ea"/>
                  <a:cs typeface="Museo 300"/>
                </a:rPr>
                <a:t>Cloud</a:t>
              </a:r>
            </a:p>
          </p:txBody>
        </p:sp>
      </p:grpSp>
      <p:grpSp>
        <p:nvGrpSpPr>
          <p:cNvPr id="49" name="Grouper 48"/>
          <p:cNvGrpSpPr/>
          <p:nvPr/>
        </p:nvGrpSpPr>
        <p:grpSpPr>
          <a:xfrm>
            <a:off x="1794758" y="2536649"/>
            <a:ext cx="1523999" cy="783595"/>
            <a:chOff x="4114800" y="3102605"/>
            <a:chExt cx="1523999" cy="783595"/>
          </a:xfrm>
        </p:grpSpPr>
        <p:pic>
          <p:nvPicPr>
            <p:cNvPr id="30" name="Image 29" descr="arrow_pc.png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114800" y="3102605"/>
              <a:ext cx="1523999" cy="783595"/>
            </a:xfrm>
            <a:prstGeom prst="rect">
              <a:avLst/>
            </a:prstGeom>
          </p:spPr>
        </p:pic>
        <p:sp>
          <p:nvSpPr>
            <p:cNvPr id="48" name="ZoneTexte 47"/>
            <p:cNvSpPr txBox="1"/>
            <p:nvPr/>
          </p:nvSpPr>
          <p:spPr>
            <a:xfrm>
              <a:off x="4556198" y="3317175"/>
              <a:ext cx="838200" cy="338554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latin typeface="Chevin Std Bold" panose="020F0800000000000000" pitchFamily="34" charset="0"/>
                  <a:ea typeface="+mj-ea"/>
                  <a:cs typeface="Museo 300"/>
                </a:rPr>
                <a:t>PC</a:t>
              </a:r>
            </a:p>
          </p:txBody>
        </p:sp>
      </p:grpSp>
      <p:grpSp>
        <p:nvGrpSpPr>
          <p:cNvPr id="63" name="Grouper 62"/>
          <p:cNvGrpSpPr/>
          <p:nvPr/>
        </p:nvGrpSpPr>
        <p:grpSpPr>
          <a:xfrm>
            <a:off x="3254749" y="3178262"/>
            <a:ext cx="1389412" cy="1019045"/>
            <a:chOff x="5446639" y="4120390"/>
            <a:chExt cx="1258960" cy="777688"/>
          </a:xfrm>
        </p:grpSpPr>
        <p:pic>
          <p:nvPicPr>
            <p:cNvPr id="26" name="Image 25" descr="arrow_socialmedia.png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5456400" y="4120390"/>
              <a:ext cx="1249199" cy="777688"/>
            </a:xfrm>
            <a:prstGeom prst="rect">
              <a:avLst/>
            </a:prstGeom>
          </p:spPr>
        </p:pic>
        <p:sp>
          <p:nvSpPr>
            <p:cNvPr id="62" name="ZoneTexte 61"/>
            <p:cNvSpPr txBox="1"/>
            <p:nvPr/>
          </p:nvSpPr>
          <p:spPr>
            <a:xfrm>
              <a:off x="5446639" y="4298338"/>
              <a:ext cx="1219200" cy="258369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latin typeface="Chevin Std Bold" panose="020F0800000000000000" pitchFamily="34" charset="0"/>
                  <a:ea typeface="+mj-ea"/>
                  <a:cs typeface="Museo 300"/>
                </a:rPr>
                <a:t>Social Media</a:t>
              </a:r>
            </a:p>
          </p:txBody>
        </p:sp>
      </p:grpSp>
      <p:grpSp>
        <p:nvGrpSpPr>
          <p:cNvPr id="65" name="Grouper 64"/>
          <p:cNvGrpSpPr/>
          <p:nvPr/>
        </p:nvGrpSpPr>
        <p:grpSpPr>
          <a:xfrm>
            <a:off x="1787269" y="4854986"/>
            <a:ext cx="1854394" cy="1166193"/>
            <a:chOff x="4191000" y="5181600"/>
            <a:chExt cx="1600199" cy="769793"/>
          </a:xfrm>
        </p:grpSpPr>
        <p:pic>
          <p:nvPicPr>
            <p:cNvPr id="24" name="Image 23" descr="arrow_DB-BI.png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191000" y="5181600"/>
              <a:ext cx="1600199" cy="769793"/>
            </a:xfrm>
            <a:prstGeom prst="rect">
              <a:avLst/>
            </a:prstGeom>
          </p:spPr>
        </p:pic>
        <p:sp>
          <p:nvSpPr>
            <p:cNvPr id="64" name="ZoneTexte 63"/>
            <p:cNvSpPr txBox="1"/>
            <p:nvPr/>
          </p:nvSpPr>
          <p:spPr>
            <a:xfrm>
              <a:off x="4516127" y="5362776"/>
              <a:ext cx="1219200" cy="506458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err="1">
                  <a:latin typeface="Chevin Std Bold" panose="020F0800000000000000" pitchFamily="34" charset="0"/>
                  <a:ea typeface="+mj-ea"/>
                  <a:cs typeface="Museo 300"/>
                </a:rPr>
                <a:t>Relational</a:t>
              </a:r>
              <a:r>
                <a:rPr lang="fr-FR" sz="1200" dirty="0">
                  <a:latin typeface="Chevin Std Bold" panose="020F0800000000000000" pitchFamily="34" charset="0"/>
                  <a:ea typeface="+mj-ea"/>
                  <a:cs typeface="Museo 300"/>
                </a:rPr>
                <a:t> </a:t>
              </a:r>
              <a:r>
                <a:rPr lang="fr-FR" sz="1200" dirty="0" err="1">
                  <a:latin typeface="Chevin Std Bold" panose="020F0800000000000000" pitchFamily="34" charset="0"/>
                  <a:ea typeface="+mj-ea"/>
                  <a:cs typeface="Museo 300"/>
                </a:rPr>
                <a:t>Database</a:t>
              </a:r>
              <a:endParaRPr lang="fr-FR" sz="1200" dirty="0">
                <a:latin typeface="Chevin Std Bold" panose="020F0800000000000000" pitchFamily="34" charset="0"/>
                <a:ea typeface="+mj-ea"/>
                <a:cs typeface="Museo 300"/>
              </a:endParaRPr>
            </a:p>
            <a:p>
              <a:pPr algn="ctr"/>
              <a:r>
                <a:rPr lang="fr-FR" sz="1200" dirty="0">
                  <a:latin typeface="Chevin Std Bold" panose="020F0800000000000000" pitchFamily="34" charset="0"/>
                  <a:ea typeface="+mj-ea"/>
                  <a:cs typeface="Museo 300"/>
                </a:rPr>
                <a:t>&amp; BI</a:t>
              </a:r>
            </a:p>
          </p:txBody>
        </p:sp>
      </p:grpSp>
      <p:grpSp>
        <p:nvGrpSpPr>
          <p:cNvPr id="55" name="Grouper 54"/>
          <p:cNvGrpSpPr/>
          <p:nvPr/>
        </p:nvGrpSpPr>
        <p:grpSpPr>
          <a:xfrm>
            <a:off x="2023358" y="3645024"/>
            <a:ext cx="1635239" cy="767270"/>
            <a:chOff x="4343400" y="4141994"/>
            <a:chExt cx="1492249" cy="767270"/>
          </a:xfrm>
        </p:grpSpPr>
        <p:pic>
          <p:nvPicPr>
            <p:cNvPr id="25" name="Image 24" descr="arrow_cms-dms.png"/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343400" y="4141994"/>
              <a:ext cx="1492249" cy="767270"/>
            </a:xfrm>
            <a:prstGeom prst="rect">
              <a:avLst/>
            </a:prstGeom>
          </p:spPr>
        </p:pic>
        <p:sp>
          <p:nvSpPr>
            <p:cNvPr id="54" name="ZoneTexte 53"/>
            <p:cNvSpPr txBox="1"/>
            <p:nvPr/>
          </p:nvSpPr>
          <p:spPr>
            <a:xfrm>
              <a:off x="4647773" y="4349567"/>
              <a:ext cx="990600" cy="307777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>
                  <a:latin typeface="Chevin Std Bold" panose="020F0800000000000000" pitchFamily="34" charset="0"/>
                  <a:ea typeface="+mj-ea"/>
                  <a:cs typeface="Museo 300"/>
                </a:rPr>
                <a:t>CMS/DMS</a:t>
              </a:r>
            </a:p>
          </p:txBody>
        </p:sp>
      </p:grpSp>
      <p:sp>
        <p:nvSpPr>
          <p:cNvPr id="66" name="ZoneTexte 65"/>
          <p:cNvSpPr txBox="1"/>
          <p:nvPr/>
        </p:nvSpPr>
        <p:spPr>
          <a:xfrm>
            <a:off x="8915400" y="5325533"/>
            <a:ext cx="18466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r-FR" sz="1400" b="0" dirty="0" err="1">
              <a:solidFill>
                <a:srgbClr val="00588C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57" name="Grouper 56"/>
          <p:cNvGrpSpPr/>
          <p:nvPr/>
        </p:nvGrpSpPr>
        <p:grpSpPr>
          <a:xfrm>
            <a:off x="2849743" y="3854412"/>
            <a:ext cx="1898736" cy="1171177"/>
            <a:chOff x="5334000" y="4632201"/>
            <a:chExt cx="1496450" cy="769429"/>
          </a:xfrm>
        </p:grpSpPr>
        <p:pic>
          <p:nvPicPr>
            <p:cNvPr id="22" name="Image 21" descr="arrow_consumer.png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334000" y="4632201"/>
              <a:ext cx="1496450" cy="769429"/>
            </a:xfrm>
            <a:prstGeom prst="rect">
              <a:avLst/>
            </a:prstGeom>
          </p:spPr>
        </p:pic>
        <p:sp>
          <p:nvSpPr>
            <p:cNvPr id="56" name="ZoneTexte 55"/>
            <p:cNvSpPr txBox="1"/>
            <p:nvPr/>
          </p:nvSpPr>
          <p:spPr>
            <a:xfrm>
              <a:off x="5701501" y="4873727"/>
              <a:ext cx="1066800" cy="222420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>
                  <a:latin typeface="Chevin Std Bold" panose="020F0800000000000000" pitchFamily="34" charset="0"/>
                  <a:ea typeface="+mj-ea"/>
                  <a:cs typeface="Museo 300"/>
                </a:rPr>
                <a:t>Consumer</a:t>
              </a:r>
            </a:p>
          </p:txBody>
        </p:sp>
      </p:grpSp>
      <p:grpSp>
        <p:nvGrpSpPr>
          <p:cNvPr id="59" name="Grouper 58"/>
          <p:cNvGrpSpPr/>
          <p:nvPr/>
        </p:nvGrpSpPr>
        <p:grpSpPr>
          <a:xfrm>
            <a:off x="1974708" y="4313287"/>
            <a:ext cx="1496450" cy="769429"/>
            <a:chOff x="4294750" y="4724400"/>
            <a:chExt cx="1496450" cy="769429"/>
          </a:xfrm>
        </p:grpSpPr>
        <p:pic>
          <p:nvPicPr>
            <p:cNvPr id="23" name="Image 22" descr="arrow_enterprise.png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4294750" y="4724400"/>
              <a:ext cx="1496450" cy="769429"/>
            </a:xfrm>
            <a:prstGeom prst="rect">
              <a:avLst/>
            </a:prstGeom>
          </p:spPr>
        </p:pic>
        <p:sp>
          <p:nvSpPr>
            <p:cNvPr id="58" name="ZoneTexte 57"/>
            <p:cNvSpPr txBox="1"/>
            <p:nvPr/>
          </p:nvSpPr>
          <p:spPr>
            <a:xfrm>
              <a:off x="4473722" y="4915289"/>
              <a:ext cx="1295400" cy="276999"/>
            </a:xfrm>
            <a:prstGeom prst="rect">
              <a:avLst/>
            </a:prstGeom>
            <a:noFill/>
            <a:effectLst>
              <a:outerShdw blurRad="50800" dist="38100" dir="2700000" algn="br">
                <a:srgbClr val="000000">
                  <a:alpha val="43000"/>
                </a:srgb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>
                  <a:latin typeface="Chevin Std Bold" panose="020F0800000000000000" pitchFamily="34" charset="0"/>
                  <a:ea typeface="+mj-ea"/>
                  <a:cs typeface="Museo 300"/>
                </a:rPr>
                <a:t>Enterprise</a:t>
              </a:r>
            </a:p>
          </p:txBody>
        </p:sp>
      </p:grpSp>
      <p:pic>
        <p:nvPicPr>
          <p:cNvPr id="1026" name="Picture 2" descr="http://cdn1.appleinsider.com/gallery/9615-1436-desktop_quicktype_hero_2x-l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4704" y="835664"/>
            <a:ext cx="2144924" cy="142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flashinformatique.files.wordpress.com/2013/03/private_bim_cloud_trans.gif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435" y="1609257"/>
            <a:ext cx="1841902" cy="155872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bryn\AppData\Local\Temp\SNAGHTML72e9aad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3313">
            <a:off x="4608107" y="3580883"/>
            <a:ext cx="2182647" cy="151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https://www.niksun.com/images/products2.0/4.5_icon_performance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75" y="4392955"/>
            <a:ext cx="2414116" cy="2069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http://www.wealthwisemag.com/wp-content/uploads/2013/05/social-media-channels.png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624" y="2536649"/>
            <a:ext cx="2121048" cy="197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e 6"/>
          <p:cNvGrpSpPr/>
          <p:nvPr/>
        </p:nvGrpSpPr>
        <p:grpSpPr>
          <a:xfrm>
            <a:off x="5256077" y="6003421"/>
            <a:ext cx="946238" cy="238693"/>
            <a:chOff x="5190314" y="6089331"/>
            <a:chExt cx="1012418" cy="184345"/>
          </a:xfrm>
        </p:grpSpPr>
        <p:sp>
          <p:nvSpPr>
            <p:cNvPr id="5" name="ZoneTexte 4"/>
            <p:cNvSpPr txBox="1"/>
            <p:nvPr/>
          </p:nvSpPr>
          <p:spPr>
            <a:xfrm>
              <a:off x="5190314" y="6089331"/>
              <a:ext cx="651761" cy="1782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en-GB" sz="900" b="0" dirty="0">
                  <a:solidFill>
                    <a:srgbClr val="00588C"/>
                  </a:solidFill>
                  <a:latin typeface="+mj-lt"/>
                  <a:ea typeface="+mj-ea"/>
                  <a:cs typeface="+mj-cs"/>
                </a:rPr>
                <a:t>Source:</a:t>
              </a:r>
            </a:p>
          </p:txBody>
        </p:sp>
        <p:pic>
          <p:nvPicPr>
            <p:cNvPr id="6" name="Picture 2" descr="http://www.hdicon.com/wp-content/uploads/2011/05/zdnet_2006.png"/>
            <p:cNvPicPr>
              <a:picLocks noChangeAspect="1" noChangeArrowheads="1"/>
            </p:cNvPicPr>
            <p:nvPr/>
          </p:nvPicPr>
          <p:blipFill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384" b="20375"/>
            <a:stretch/>
          </p:blipFill>
          <p:spPr bwMode="auto">
            <a:xfrm>
              <a:off x="5752861" y="6094255"/>
              <a:ext cx="449871" cy="179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661447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00"/>
                            </p:stCondLst>
                            <p:childTnLst>
                              <p:par>
                                <p:cTn id="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"/>
                            </p:stCondLst>
                            <p:childTnLst>
                              <p:par>
                                <p:cTn id="10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>
          <a:xfrm>
            <a:off x="384655" y="192088"/>
            <a:ext cx="6324600" cy="823912"/>
          </a:xfrm>
        </p:spPr>
        <p:txBody>
          <a:bodyPr/>
          <a:lstStyle/>
          <a:p>
            <a:r>
              <a:rPr lang="en-US" dirty="0"/>
              <a:t>Industry trends</a:t>
            </a:r>
            <a:br>
              <a:rPr lang="en-US" dirty="0"/>
            </a:br>
            <a:r>
              <a:rPr lang="en-US" sz="1400" b="0" dirty="0"/>
              <a:t> The way we work is being transformed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3"/>
          <a:srcRect t="14716"/>
          <a:stretch/>
        </p:blipFill>
        <p:spPr>
          <a:xfrm>
            <a:off x="1186286" y="1916831"/>
            <a:ext cx="6771428" cy="3655025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406985" y="5641503"/>
            <a:ext cx="1808914" cy="307777"/>
            <a:chOff x="406985" y="5492472"/>
            <a:chExt cx="1808914" cy="307777"/>
          </a:xfrm>
        </p:grpSpPr>
        <p:pic>
          <p:nvPicPr>
            <p:cNvPr id="6" name="Image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08808" y="5523675"/>
              <a:ext cx="1007091" cy="245369"/>
            </a:xfrm>
            <a:prstGeom prst="rect">
              <a:avLst/>
            </a:prstGeom>
          </p:spPr>
        </p:pic>
        <p:sp>
          <p:nvSpPr>
            <p:cNvPr id="8" name="ZoneTexte 7"/>
            <p:cNvSpPr txBox="1"/>
            <p:nvPr/>
          </p:nvSpPr>
          <p:spPr>
            <a:xfrm>
              <a:off x="406985" y="5492472"/>
              <a:ext cx="80182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>
                  <a:solidFill>
                    <a:srgbClr val="02A3CE"/>
                  </a:solidFill>
                </a:rPr>
                <a:t>Source:</a:t>
              </a:r>
              <a:endParaRPr lang="en-GB" sz="1400" dirty="0">
                <a:solidFill>
                  <a:srgbClr val="02A3CE"/>
                </a:solidFill>
              </a:endParaRPr>
            </a:p>
          </p:txBody>
        </p:sp>
      </p:grpSp>
      <p:sp>
        <p:nvSpPr>
          <p:cNvPr id="9" name="ZoneTexte 8"/>
          <p:cNvSpPr txBox="1"/>
          <p:nvPr/>
        </p:nvSpPr>
        <p:spPr>
          <a:xfrm>
            <a:off x="1632320" y="1237257"/>
            <a:ext cx="59845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2A3CE"/>
                </a:solidFill>
              </a:rPr>
              <a:t>Time </a:t>
            </a:r>
            <a:r>
              <a:rPr lang="fr-FR" sz="2000" b="1" dirty="0" err="1">
                <a:solidFill>
                  <a:srgbClr val="02A3CE"/>
                </a:solidFill>
              </a:rPr>
              <a:t>spent</a:t>
            </a:r>
            <a:r>
              <a:rPr lang="fr-FR" sz="2000" b="1" dirty="0">
                <a:solidFill>
                  <a:srgbClr val="02A3CE"/>
                </a:solidFill>
              </a:rPr>
              <a:t> per </a:t>
            </a:r>
            <a:r>
              <a:rPr lang="fr-FR" sz="2000" b="1" dirty="0" err="1">
                <a:solidFill>
                  <a:srgbClr val="02A3CE"/>
                </a:solidFill>
              </a:rPr>
              <a:t>adult</a:t>
            </a:r>
            <a:r>
              <a:rPr lang="fr-FR" sz="2000" b="1" dirty="0">
                <a:solidFill>
                  <a:srgbClr val="02A3CE"/>
                </a:solidFill>
              </a:rPr>
              <a:t> per </a:t>
            </a:r>
            <a:r>
              <a:rPr lang="fr-FR" sz="2000" b="1" dirty="0" err="1">
                <a:solidFill>
                  <a:srgbClr val="02A3CE"/>
                </a:solidFill>
              </a:rPr>
              <a:t>day</a:t>
            </a:r>
            <a:r>
              <a:rPr lang="fr-FR" sz="2000" b="1" dirty="0">
                <a:solidFill>
                  <a:srgbClr val="02A3CE"/>
                </a:solidFill>
              </a:rPr>
              <a:t> </a:t>
            </a:r>
            <a:r>
              <a:rPr lang="fr-FR" sz="2000" b="1" dirty="0" err="1">
                <a:solidFill>
                  <a:srgbClr val="02A3CE"/>
                </a:solidFill>
              </a:rPr>
              <a:t>with</a:t>
            </a:r>
            <a:r>
              <a:rPr lang="fr-FR" sz="2000" b="1" dirty="0">
                <a:solidFill>
                  <a:srgbClr val="02A3CE"/>
                </a:solidFill>
              </a:rPr>
              <a:t> digital media,</a:t>
            </a:r>
          </a:p>
          <a:p>
            <a:pPr algn="ctr"/>
            <a:r>
              <a:rPr lang="fr-FR" sz="1600" dirty="0">
                <a:solidFill>
                  <a:srgbClr val="02A3CE"/>
                </a:solidFill>
              </a:rPr>
              <a:t>USA 2008 - 2015</a:t>
            </a:r>
            <a:endParaRPr lang="en-GB" sz="1600" dirty="0">
              <a:solidFill>
                <a:srgbClr val="02A3C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42246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>
          <a:xfrm>
            <a:off x="384655" y="192088"/>
            <a:ext cx="6324600" cy="823912"/>
          </a:xfrm>
        </p:spPr>
        <p:txBody>
          <a:bodyPr/>
          <a:lstStyle/>
          <a:p>
            <a:r>
              <a:rPr lang="en-US" dirty="0"/>
              <a:t>Industry trends</a:t>
            </a:r>
            <a:br>
              <a:rPr lang="en-US" dirty="0"/>
            </a:br>
            <a:r>
              <a:rPr lang="en-US" sz="1400" b="0" dirty="0"/>
              <a:t> The way we work is being transformed</a:t>
            </a: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762" y="1295666"/>
            <a:ext cx="6990476" cy="4266667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1331640" y="5688110"/>
            <a:ext cx="38571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>
                <a:solidFill>
                  <a:schemeClr val="tx1"/>
                </a:solidFill>
              </a:rPr>
              <a:t>Aaron </a:t>
            </a:r>
            <a:r>
              <a:rPr lang="fr-FR" sz="1400" dirty="0" err="1">
                <a:solidFill>
                  <a:schemeClr val="tx1"/>
                </a:solidFill>
              </a:rPr>
              <a:t>Levie</a:t>
            </a:r>
            <a:r>
              <a:rPr lang="fr-FR" sz="1400" dirty="0">
                <a:solidFill>
                  <a:schemeClr val="tx1"/>
                </a:solidFill>
              </a:rPr>
              <a:t>, CEO Box, Cloud </a:t>
            </a:r>
            <a:r>
              <a:rPr lang="fr-FR" sz="1400" dirty="0" err="1">
                <a:solidFill>
                  <a:schemeClr val="tx1"/>
                </a:solidFill>
              </a:rPr>
              <a:t>storage</a:t>
            </a:r>
            <a:r>
              <a:rPr lang="fr-FR" sz="1400" dirty="0">
                <a:solidFill>
                  <a:schemeClr val="tx1"/>
                </a:solidFill>
              </a:rPr>
              <a:t> start-up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648492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>
          <a:xfrm>
            <a:off x="384655" y="192088"/>
            <a:ext cx="6324600" cy="823912"/>
          </a:xfrm>
        </p:spPr>
        <p:txBody>
          <a:bodyPr/>
          <a:lstStyle/>
          <a:p>
            <a:r>
              <a:rPr lang="en-US" dirty="0"/>
              <a:t>Industry trends</a:t>
            </a:r>
            <a:br>
              <a:rPr lang="en-US" dirty="0"/>
            </a:br>
            <a:r>
              <a:rPr lang="en-US" sz="1400" b="0" dirty="0"/>
              <a:t> Innovation in weak user experience markets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905" y="1233762"/>
            <a:ext cx="6676190" cy="439047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auto">
          <a:xfrm>
            <a:off x="3330931" y="1247204"/>
            <a:ext cx="432048" cy="437703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5643981" y="1245914"/>
            <a:ext cx="432048" cy="4377033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848077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>
          <a:xfrm>
            <a:off x="384655" y="192088"/>
            <a:ext cx="6324600" cy="823912"/>
          </a:xfrm>
        </p:spPr>
        <p:txBody>
          <a:bodyPr/>
          <a:lstStyle/>
          <a:p>
            <a:r>
              <a:rPr lang="en-US" dirty="0"/>
              <a:t>Digital transformation</a:t>
            </a:r>
            <a:br>
              <a:rPr lang="en-US" dirty="0"/>
            </a:br>
            <a:r>
              <a:rPr lang="en-US" sz="1400" b="0" dirty="0"/>
              <a:t> Healthcare</a:t>
            </a:r>
          </a:p>
        </p:txBody>
      </p:sp>
      <p:sp>
        <p:nvSpPr>
          <p:cNvPr id="3" name="Rectangle 2"/>
          <p:cNvSpPr/>
          <p:nvPr/>
        </p:nvSpPr>
        <p:spPr bwMode="auto">
          <a:xfrm>
            <a:off x="4211960" y="1556792"/>
            <a:ext cx="432048" cy="345638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330286" y="1245967"/>
            <a:ext cx="11624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2A3CE"/>
                </a:solidFill>
              </a:rPr>
              <a:t>THEN</a:t>
            </a:r>
            <a:endParaRPr lang="en-GB" sz="2800" b="1" dirty="0">
              <a:solidFill>
                <a:srgbClr val="02A3CE"/>
              </a:solidFill>
            </a:endParaRPr>
          </a:p>
        </p:txBody>
      </p:sp>
      <p:grpSp>
        <p:nvGrpSpPr>
          <p:cNvPr id="17" name="Groupe 16"/>
          <p:cNvGrpSpPr/>
          <p:nvPr/>
        </p:nvGrpSpPr>
        <p:grpSpPr>
          <a:xfrm>
            <a:off x="5678333" y="1245967"/>
            <a:ext cx="1950889" cy="4078034"/>
            <a:chOff x="5357414" y="1295182"/>
            <a:chExt cx="1950889" cy="4078034"/>
          </a:xfrm>
        </p:grpSpPr>
        <p:grpSp>
          <p:nvGrpSpPr>
            <p:cNvPr id="14" name="Groupe 13"/>
            <p:cNvGrpSpPr/>
            <p:nvPr/>
          </p:nvGrpSpPr>
          <p:grpSpPr>
            <a:xfrm>
              <a:off x="5357414" y="1957996"/>
              <a:ext cx="1950889" cy="3415220"/>
              <a:chOff x="4169668" y="2010832"/>
              <a:chExt cx="1823734" cy="3247466"/>
            </a:xfrm>
          </p:grpSpPr>
          <p:pic>
            <p:nvPicPr>
              <p:cNvPr id="13" name="Picture 6" descr="See original image"/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420"/>
              <a:stretch/>
            </p:blipFill>
            <p:spPr bwMode="auto">
              <a:xfrm>
                <a:off x="4169668" y="2010832"/>
                <a:ext cx="1823734" cy="32474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" name="Image 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81376" y="2470150"/>
                <a:ext cx="1386267" cy="2254994"/>
              </a:xfrm>
              <a:prstGeom prst="rect">
                <a:avLst/>
              </a:prstGeom>
              <a:effectLst/>
            </p:spPr>
          </p:pic>
        </p:grpSp>
        <p:sp>
          <p:nvSpPr>
            <p:cNvPr id="15" name="ZoneTexte 14"/>
            <p:cNvSpPr txBox="1"/>
            <p:nvPr/>
          </p:nvSpPr>
          <p:spPr>
            <a:xfrm>
              <a:off x="5752411" y="1295182"/>
              <a:ext cx="1160895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rgbClr val="02A3CE"/>
                  </a:solidFill>
                </a:rPr>
                <a:t>NOW </a:t>
              </a:r>
              <a:endParaRPr lang="en-GB" sz="2800" b="1" dirty="0">
                <a:solidFill>
                  <a:srgbClr val="02A3CE"/>
                </a:solidFill>
              </a:endParaRPr>
            </a:p>
          </p:txBody>
        </p:sp>
      </p:grp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984" y="1989636"/>
            <a:ext cx="2513410" cy="3175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9716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0" y="1016000"/>
            <a:ext cx="9252520" cy="5842000"/>
            <a:chOff x="304800" y="1257300"/>
            <a:chExt cx="8534400" cy="5367942"/>
          </a:xfrm>
        </p:grpSpPr>
        <p:grpSp>
          <p:nvGrpSpPr>
            <p:cNvPr id="2" name="Groupe 1"/>
            <p:cNvGrpSpPr/>
            <p:nvPr/>
          </p:nvGrpSpPr>
          <p:grpSpPr>
            <a:xfrm>
              <a:off x="304800" y="1257300"/>
              <a:ext cx="8534400" cy="5367942"/>
              <a:chOff x="304800" y="1257300"/>
              <a:chExt cx="8534400" cy="5367942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xmlns="" id="{4F363DF9-4884-4FB1-8C0B-4E7C07EEC68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04800" y="1257300"/>
                <a:ext cx="8534400" cy="4343400"/>
              </a:xfrm>
              <a:prstGeom prst="rect">
                <a:avLst/>
              </a:prstGeom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xmlns="" id="{00548305-CD62-4041-8478-E1FBFAFA75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800" y="4904789"/>
                <a:ext cx="8462357" cy="1720453"/>
              </a:xfrm>
              <a:prstGeom prst="rect">
                <a:avLst/>
              </a:prstGeom>
            </p:spPr>
          </p:pic>
        </p:grpSp>
        <p:pic>
          <p:nvPicPr>
            <p:cNvPr id="12" name="Imagen 34">
              <a:extLst>
                <a:ext uri="{FF2B5EF4-FFF2-40B4-BE49-F238E27FC236}">
                  <a16:creationId xmlns:a16="http://schemas.microsoft.com/office/drawing/2014/main" xmlns="" id="{BDBBD937-B41E-4A43-89C8-A1D5EA752ECA}"/>
                </a:ext>
              </a:extLst>
            </p:cNvPr>
            <p:cNvPicPr/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89" t="719"/>
            <a:stretch/>
          </p:blipFill>
          <p:spPr bwMode="auto">
            <a:xfrm rot="229814">
              <a:off x="4662865" y="1906419"/>
              <a:ext cx="1598930" cy="2773973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7" name="Rectangle 8"/>
          <p:cNvSpPr>
            <a:spLocks noGrp="1" noChangeArrowheads="1"/>
          </p:cNvSpPr>
          <p:nvPr>
            <p:ph type="title"/>
          </p:nvPr>
        </p:nvSpPr>
        <p:spPr>
          <a:xfrm>
            <a:off x="384655" y="192088"/>
            <a:ext cx="6324600" cy="823912"/>
          </a:xfrm>
        </p:spPr>
        <p:txBody>
          <a:bodyPr/>
          <a:lstStyle/>
          <a:p>
            <a:r>
              <a:rPr lang="en-US" dirty="0"/>
              <a:t>Digital transformation</a:t>
            </a:r>
            <a:br>
              <a:rPr lang="en-US" dirty="0"/>
            </a:br>
            <a:r>
              <a:rPr lang="en-US" sz="1400" b="0" dirty="0"/>
              <a:t> </a:t>
            </a:r>
            <a:r>
              <a:rPr lang="en-US" sz="1400" b="0" dirty="0" err="1"/>
              <a:t>Chandon</a:t>
            </a:r>
            <a:r>
              <a:rPr lang="en-US" sz="1400" b="0" dirty="0"/>
              <a:t> – Vineyard precision management</a:t>
            </a:r>
          </a:p>
        </p:txBody>
      </p:sp>
    </p:spTree>
    <p:extLst>
      <p:ext uri="{BB962C8B-B14F-4D97-AF65-F5344CB8AC3E}">
        <p14:creationId xmlns:p14="http://schemas.microsoft.com/office/powerpoint/2010/main" val="3933698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26E6679F-D6DE-4204-A061-ED915A1AA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1187" y="1893519"/>
            <a:ext cx="1927719" cy="2954306"/>
          </a:xfrm>
          <a:prstGeom prst="rect">
            <a:avLst/>
          </a:prstGeom>
        </p:spPr>
      </p:pic>
      <p:grpSp>
        <p:nvGrpSpPr>
          <p:cNvPr id="17" name="Grupo 54">
            <a:extLst>
              <a:ext uri="{FF2B5EF4-FFF2-40B4-BE49-F238E27FC236}">
                <a16:creationId xmlns:a16="http://schemas.microsoft.com/office/drawing/2014/main" xmlns="" id="{BE886169-D3AE-4FCC-A386-225274286D42}"/>
              </a:ext>
            </a:extLst>
          </p:cNvPr>
          <p:cNvGrpSpPr/>
          <p:nvPr/>
        </p:nvGrpSpPr>
        <p:grpSpPr>
          <a:xfrm>
            <a:off x="6809575" y="1424481"/>
            <a:ext cx="1916269" cy="3892383"/>
            <a:chOff x="0" y="0"/>
            <a:chExt cx="1844675" cy="3769360"/>
          </a:xfrm>
        </p:grpSpPr>
        <p:pic>
          <p:nvPicPr>
            <p:cNvPr id="18" name="Imagen 23">
              <a:extLst>
                <a:ext uri="{FF2B5EF4-FFF2-40B4-BE49-F238E27FC236}">
                  <a16:creationId xmlns:a16="http://schemas.microsoft.com/office/drawing/2014/main" xmlns="" id="{AB1193AD-EEA5-4A50-ADC5-3AF80DB1660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44675" cy="3769360"/>
            </a:xfrm>
            <a:prstGeom prst="rect">
              <a:avLst/>
            </a:prstGeom>
          </p:spPr>
        </p:pic>
        <p:grpSp>
          <p:nvGrpSpPr>
            <p:cNvPr id="19" name="Grupo 53">
              <a:extLst>
                <a:ext uri="{FF2B5EF4-FFF2-40B4-BE49-F238E27FC236}">
                  <a16:creationId xmlns:a16="http://schemas.microsoft.com/office/drawing/2014/main" xmlns="" id="{22E3F574-BCA0-4125-8B73-6BDA4C5A6D43}"/>
                </a:ext>
              </a:extLst>
            </p:cNvPr>
            <p:cNvGrpSpPr/>
            <p:nvPr/>
          </p:nvGrpSpPr>
          <p:grpSpPr>
            <a:xfrm>
              <a:off x="135294" y="410547"/>
              <a:ext cx="1595120" cy="2967900"/>
              <a:chOff x="0" y="0"/>
              <a:chExt cx="1595120" cy="2967900"/>
            </a:xfrm>
          </p:grpSpPr>
          <p:pic>
            <p:nvPicPr>
              <p:cNvPr id="20" name="Imagen 26">
                <a:extLst>
                  <a:ext uri="{FF2B5EF4-FFF2-40B4-BE49-F238E27FC236}">
                    <a16:creationId xmlns:a16="http://schemas.microsoft.com/office/drawing/2014/main" xmlns="" id="{968761A7-119A-4703-AD1D-A568F2884C2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35" t="768" b="66305"/>
              <a:stretch/>
            </p:blipFill>
            <p:spPr bwMode="auto">
              <a:xfrm>
                <a:off x="0" y="0"/>
                <a:ext cx="1585595" cy="98869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  <p:pic>
            <p:nvPicPr>
              <p:cNvPr id="21" name="Imagen 51">
                <a:extLst>
                  <a:ext uri="{FF2B5EF4-FFF2-40B4-BE49-F238E27FC236}">
                    <a16:creationId xmlns:a16="http://schemas.microsoft.com/office/drawing/2014/main" xmlns="" id="{5B806938-2CA4-4B8D-8296-11D677F88CB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38" t="30951" b="855"/>
              <a:stretch/>
            </p:blipFill>
            <p:spPr bwMode="auto">
              <a:xfrm>
                <a:off x="0" y="979715"/>
                <a:ext cx="1595120" cy="1988185"/>
              </a:xfrm>
              <a:prstGeom prst="rect">
                <a:avLst/>
              </a:prstGeom>
              <a:ln>
                <a:noFill/>
              </a:ln>
              <a:extLst>
                <a:ext uri="{53640926-AAD7-44D8-BBD7-CCE9431645EC}">
                  <a14:shadowObscured xmlns:a14="http://schemas.microsoft.com/office/drawing/2010/main"/>
                </a:ext>
              </a:extLst>
            </p:spPr>
          </p:pic>
        </p:grpSp>
      </p:grpSp>
      <p:grpSp>
        <p:nvGrpSpPr>
          <p:cNvPr id="22" name="Grupo 16">
            <a:extLst>
              <a:ext uri="{FF2B5EF4-FFF2-40B4-BE49-F238E27FC236}">
                <a16:creationId xmlns:a16="http://schemas.microsoft.com/office/drawing/2014/main" xmlns="" id="{181BAE30-8526-4AA6-9525-A9383F411D29}"/>
              </a:ext>
            </a:extLst>
          </p:cNvPr>
          <p:cNvGrpSpPr/>
          <p:nvPr/>
        </p:nvGrpSpPr>
        <p:grpSpPr>
          <a:xfrm>
            <a:off x="373602" y="1424481"/>
            <a:ext cx="1993188" cy="3892383"/>
            <a:chOff x="0" y="0"/>
            <a:chExt cx="1844675" cy="3765550"/>
          </a:xfrm>
        </p:grpSpPr>
        <p:pic>
          <p:nvPicPr>
            <p:cNvPr id="23" name="Imagen 2">
              <a:extLst>
                <a:ext uri="{FF2B5EF4-FFF2-40B4-BE49-F238E27FC236}">
                  <a16:creationId xmlns:a16="http://schemas.microsoft.com/office/drawing/2014/main" xmlns="" id="{0781292E-5ED1-48F7-B2AC-994A53E211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844675" cy="3765550"/>
            </a:xfrm>
            <a:prstGeom prst="rect">
              <a:avLst/>
            </a:prstGeom>
          </p:spPr>
        </p:pic>
        <p:pic>
          <p:nvPicPr>
            <p:cNvPr id="24" name="Imagen 6">
              <a:extLst>
                <a:ext uri="{FF2B5EF4-FFF2-40B4-BE49-F238E27FC236}">
                  <a16:creationId xmlns:a16="http://schemas.microsoft.com/office/drawing/2014/main" xmlns="" id="{D75B05BB-488D-4E4C-8784-BD7C5449F5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84" t="4259" r="1002"/>
            <a:stretch/>
          </p:blipFill>
          <p:spPr bwMode="auto">
            <a:xfrm>
              <a:off x="137160" y="415636"/>
              <a:ext cx="1574800" cy="298958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73F44687-C0E2-445A-8519-2A8B72D84B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0032" y="1893519"/>
            <a:ext cx="1780355" cy="2954307"/>
          </a:xfrm>
          <a:prstGeom prst="rect">
            <a:avLst/>
          </a:prstGeom>
        </p:spPr>
      </p:pic>
      <p:sp>
        <p:nvSpPr>
          <p:cNvPr id="15" name="Rectangle 8"/>
          <p:cNvSpPr>
            <a:spLocks noGrp="1" noChangeArrowheads="1"/>
          </p:cNvSpPr>
          <p:nvPr>
            <p:ph type="title"/>
          </p:nvPr>
        </p:nvSpPr>
        <p:spPr>
          <a:xfrm>
            <a:off x="384655" y="192088"/>
            <a:ext cx="6324600" cy="823912"/>
          </a:xfrm>
        </p:spPr>
        <p:txBody>
          <a:bodyPr/>
          <a:lstStyle/>
          <a:p>
            <a:r>
              <a:rPr lang="en-US" dirty="0"/>
              <a:t>Digital transformation</a:t>
            </a:r>
            <a:br>
              <a:rPr lang="en-US" dirty="0"/>
            </a:br>
            <a:r>
              <a:rPr lang="en-US" sz="1400" b="0" dirty="0" err="1"/>
              <a:t>Chandon</a:t>
            </a:r>
            <a:r>
              <a:rPr lang="en-US" sz="1400" b="0" dirty="0"/>
              <a:t> – Vineyard precision management</a:t>
            </a:r>
          </a:p>
        </p:txBody>
      </p:sp>
    </p:spTree>
    <p:extLst>
      <p:ext uri="{BB962C8B-B14F-4D97-AF65-F5344CB8AC3E}">
        <p14:creationId xmlns:p14="http://schemas.microsoft.com/office/powerpoint/2010/main" val="2834632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8"/>
          <p:cNvSpPr txBox="1">
            <a:spLocks noChangeArrowheads="1"/>
          </p:cNvSpPr>
          <p:nvPr/>
        </p:nvSpPr>
        <p:spPr bwMode="auto">
          <a:xfrm>
            <a:off x="381527" y="166688"/>
            <a:ext cx="8686800" cy="8239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eaLnBrk="0" hangingPunct="0">
              <a:buClr>
                <a:srgbClr val="000000"/>
              </a:buClr>
              <a:buSzPct val="100000"/>
              <a:defRPr/>
            </a:pPr>
            <a:r>
              <a:rPr lang="en-US" sz="3200" b="1" kern="0" dirty="0">
                <a:solidFill>
                  <a:srgbClr val="09A5CF"/>
                </a:solidFill>
                <a:latin typeface="+mj-lt"/>
                <a:ea typeface="+mj-ea"/>
                <a:cs typeface="+mj-cs"/>
              </a:rPr>
              <a:t>Application types</a:t>
            </a:r>
            <a:br>
              <a:rPr lang="en-US" sz="3200" b="1" kern="0" dirty="0">
                <a:solidFill>
                  <a:srgbClr val="09A5CF"/>
                </a:solidFill>
                <a:latin typeface="+mj-lt"/>
                <a:ea typeface="+mj-ea"/>
                <a:cs typeface="+mj-cs"/>
              </a:rPr>
            </a:br>
            <a:endParaRPr lang="fr-FR" sz="1400" kern="0" dirty="0">
              <a:solidFill>
                <a:srgbClr val="09A5CF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44" name="Groupe 43"/>
          <p:cNvGrpSpPr/>
          <p:nvPr/>
        </p:nvGrpSpPr>
        <p:grpSpPr>
          <a:xfrm>
            <a:off x="1380073" y="1340768"/>
            <a:ext cx="6689711" cy="4278356"/>
            <a:chOff x="2703500" y="1853780"/>
            <a:chExt cx="6689711" cy="4278356"/>
          </a:xfrm>
        </p:grpSpPr>
        <p:grpSp>
          <p:nvGrpSpPr>
            <p:cNvPr id="45" name="Groupe 44"/>
            <p:cNvGrpSpPr/>
            <p:nvPr/>
          </p:nvGrpSpPr>
          <p:grpSpPr>
            <a:xfrm>
              <a:off x="5130813" y="1862371"/>
              <a:ext cx="1872208" cy="4269765"/>
              <a:chOff x="5130813" y="1862371"/>
              <a:chExt cx="1872208" cy="4269765"/>
            </a:xfrm>
          </p:grpSpPr>
          <p:grpSp>
            <p:nvGrpSpPr>
              <p:cNvPr id="95" name="Groupe 94"/>
              <p:cNvGrpSpPr/>
              <p:nvPr/>
            </p:nvGrpSpPr>
            <p:grpSpPr>
              <a:xfrm>
                <a:off x="5130813" y="2231703"/>
                <a:ext cx="1872208" cy="3900433"/>
                <a:chOff x="5130813" y="2223111"/>
                <a:chExt cx="1872208" cy="3900433"/>
              </a:xfrm>
            </p:grpSpPr>
            <p:grpSp>
              <p:nvGrpSpPr>
                <p:cNvPr id="97" name="Groupe 96"/>
                <p:cNvGrpSpPr/>
                <p:nvPr/>
              </p:nvGrpSpPr>
              <p:grpSpPr>
                <a:xfrm>
                  <a:off x="5130813" y="2223111"/>
                  <a:ext cx="1872208" cy="3900433"/>
                  <a:chOff x="5130813" y="2223111"/>
                  <a:chExt cx="1872208" cy="3900433"/>
                </a:xfrm>
              </p:grpSpPr>
              <p:pic>
                <p:nvPicPr>
                  <p:cNvPr id="101" name="Picture 2" descr="ios7-safari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5130813" y="2223111"/>
                    <a:ext cx="1872208" cy="3900433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102" name="Rectangle 101"/>
                  <p:cNvSpPr/>
                  <p:nvPr/>
                </p:nvSpPr>
                <p:spPr>
                  <a:xfrm>
                    <a:off x="5295378" y="2813918"/>
                    <a:ext cx="1552569" cy="272886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</p:grpSp>
            <p:sp>
              <p:nvSpPr>
                <p:cNvPr id="98" name="Rectangle 97"/>
                <p:cNvSpPr/>
                <p:nvPr/>
              </p:nvSpPr>
              <p:spPr>
                <a:xfrm>
                  <a:off x="5351142" y="2872148"/>
                  <a:ext cx="1443362" cy="2338027"/>
                </a:xfrm>
                <a:prstGeom prst="rect">
                  <a:avLst/>
                </a:prstGeom>
                <a:solidFill>
                  <a:srgbClr val="AF48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9" name="ZoneTexte 98"/>
                <p:cNvSpPr txBox="1"/>
                <p:nvPr/>
              </p:nvSpPr>
              <p:spPr>
                <a:xfrm>
                  <a:off x="5258262" y="2981588"/>
                  <a:ext cx="1584176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/>
                    <a:t>Mobile browser</a:t>
                  </a:r>
                </a:p>
              </p:txBody>
            </p:sp>
            <p:pic>
              <p:nvPicPr>
                <p:cNvPr id="100" name="Picture 17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440651" y="3391876"/>
                  <a:ext cx="1260746" cy="1724719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</p:pic>
          </p:grpSp>
          <p:sp>
            <p:nvSpPr>
              <p:cNvPr id="96" name="ZoneTexte 95"/>
              <p:cNvSpPr txBox="1"/>
              <p:nvPr/>
            </p:nvSpPr>
            <p:spPr>
              <a:xfrm>
                <a:off x="5665433" y="1862371"/>
                <a:ext cx="94128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solidFill>
                      <a:srgbClr val="09A5CF"/>
                    </a:solidFill>
                  </a:rPr>
                  <a:t>HTML5</a:t>
                </a:r>
              </a:p>
            </p:txBody>
          </p:sp>
        </p:grpSp>
        <p:grpSp>
          <p:nvGrpSpPr>
            <p:cNvPr id="46" name="Groupe 45"/>
            <p:cNvGrpSpPr/>
            <p:nvPr/>
          </p:nvGrpSpPr>
          <p:grpSpPr>
            <a:xfrm>
              <a:off x="7521003" y="1853780"/>
              <a:ext cx="1872208" cy="4269764"/>
              <a:chOff x="7397178" y="1853780"/>
              <a:chExt cx="1872208" cy="4269764"/>
            </a:xfrm>
          </p:grpSpPr>
          <p:grpSp>
            <p:nvGrpSpPr>
              <p:cNvPr id="64" name="Groupe 63"/>
              <p:cNvGrpSpPr/>
              <p:nvPr/>
            </p:nvGrpSpPr>
            <p:grpSpPr>
              <a:xfrm>
                <a:off x="7397178" y="2223111"/>
                <a:ext cx="1872208" cy="3900433"/>
                <a:chOff x="7397178" y="2223111"/>
                <a:chExt cx="1872208" cy="3900433"/>
              </a:xfrm>
            </p:grpSpPr>
            <p:grpSp>
              <p:nvGrpSpPr>
                <p:cNvPr id="66" name="Groupe 65"/>
                <p:cNvGrpSpPr/>
                <p:nvPr/>
              </p:nvGrpSpPr>
              <p:grpSpPr>
                <a:xfrm>
                  <a:off x="7397178" y="2223111"/>
                  <a:ext cx="1872208" cy="3900433"/>
                  <a:chOff x="5130813" y="2223111"/>
                  <a:chExt cx="1872208" cy="3900433"/>
                </a:xfrm>
              </p:grpSpPr>
              <p:pic>
                <p:nvPicPr>
                  <p:cNvPr id="93" name="Picture 2" descr="ios7-safari"/>
                  <p:cNvPicPr>
                    <a:picLocks noChangeAspect="1" noChangeArrowheads="1"/>
                  </p:cNvPicPr>
                  <p:nvPr/>
                </p:nvPicPr>
                <p:blipFill>
                  <a:blip r:embed="rId3" cstate="print"/>
                  <a:srcRect/>
                  <a:stretch>
                    <a:fillRect/>
                  </a:stretch>
                </p:blipFill>
                <p:spPr bwMode="auto">
                  <a:xfrm>
                    <a:off x="5130813" y="2223111"/>
                    <a:ext cx="1872208" cy="3900433"/>
                  </a:xfrm>
                  <a:prstGeom prst="rect">
                    <a:avLst/>
                  </a:prstGeom>
                  <a:noFill/>
                </p:spPr>
              </p:pic>
              <p:sp>
                <p:nvSpPr>
                  <p:cNvPr id="94" name="Rectangle 93"/>
                  <p:cNvSpPr/>
                  <p:nvPr/>
                </p:nvSpPr>
                <p:spPr>
                  <a:xfrm>
                    <a:off x="5294792" y="2813918"/>
                    <a:ext cx="1552569" cy="2728866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</p:grpSp>
            <p:grpSp>
              <p:nvGrpSpPr>
                <p:cNvPr id="67" name="Groupe 66"/>
                <p:cNvGrpSpPr/>
                <p:nvPr/>
              </p:nvGrpSpPr>
              <p:grpSpPr>
                <a:xfrm>
                  <a:off x="7635000" y="2868807"/>
                  <a:ext cx="1408023" cy="1526033"/>
                  <a:chOff x="7537795" y="2984549"/>
                  <a:chExt cx="1668060" cy="1526033"/>
                </a:xfrm>
                <a:solidFill>
                  <a:srgbClr val="AF485B"/>
                </a:solidFill>
              </p:grpSpPr>
              <p:sp>
                <p:nvSpPr>
                  <p:cNvPr id="91" name="Rectangle 90"/>
                  <p:cNvSpPr/>
                  <p:nvPr/>
                </p:nvSpPr>
                <p:spPr>
                  <a:xfrm>
                    <a:off x="7537795" y="2984549"/>
                    <a:ext cx="1668060" cy="1526033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92" name="ZoneTexte 91"/>
                  <p:cNvSpPr txBox="1"/>
                  <p:nvPr/>
                </p:nvSpPr>
                <p:spPr>
                  <a:xfrm>
                    <a:off x="7572949" y="3097330"/>
                    <a:ext cx="1584176" cy="430887"/>
                  </a:xfrm>
                  <a:prstGeom prst="rect">
                    <a:avLst/>
                  </a:prstGeom>
                  <a:grp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fr-FR" sz="1100" b="1" dirty="0"/>
                      <a:t>Web </a:t>
                    </a:r>
                    <a:r>
                      <a:rPr lang="fr-FR" sz="1100" b="1" dirty="0" err="1"/>
                      <a:t>view</a:t>
                    </a:r>
                    <a:r>
                      <a:rPr lang="fr-FR" sz="1100" b="1" dirty="0"/>
                      <a:t> container</a:t>
                    </a:r>
                  </a:p>
                </p:txBody>
              </p:sp>
            </p:grpSp>
            <p:grpSp>
              <p:nvGrpSpPr>
                <p:cNvPr id="69" name="Groupe 68"/>
                <p:cNvGrpSpPr/>
                <p:nvPr/>
              </p:nvGrpSpPr>
              <p:grpSpPr>
                <a:xfrm>
                  <a:off x="7634753" y="4623422"/>
                  <a:ext cx="1440161" cy="880553"/>
                  <a:chOff x="7634753" y="4572354"/>
                  <a:chExt cx="1440161" cy="880553"/>
                </a:xfrm>
              </p:grpSpPr>
              <p:grpSp>
                <p:nvGrpSpPr>
                  <p:cNvPr id="73" name="Groupe 24"/>
                  <p:cNvGrpSpPr/>
                  <p:nvPr/>
                </p:nvGrpSpPr>
                <p:grpSpPr>
                  <a:xfrm>
                    <a:off x="7634753" y="5072998"/>
                    <a:ext cx="1440161" cy="379909"/>
                    <a:chOff x="2896766" y="4437112"/>
                    <a:chExt cx="1440161" cy="379909"/>
                  </a:xfrm>
                </p:grpSpPr>
                <p:pic>
                  <p:nvPicPr>
                    <p:cNvPr id="84" name="Picture 4" descr="https://encrypted-tbn1.gstatic.com/images?q=tbn:ANd9GcRA-_lbVLG2EW_gWHKgB-9F_GVm0RsnrWlw3icjUieEtZr0aj-9_A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896766" y="4446242"/>
                      <a:ext cx="360040" cy="361648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85" name="Picture 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256807" y="4441903"/>
                      <a:ext cx="360040" cy="37032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86" name="Picture 10" descr="http://bmwrides.files.wordpress.com/2009/12/route_icon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620614" y="4447046"/>
                      <a:ext cx="360040" cy="360040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90" name="Picture 1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967719" y="4437112"/>
                      <a:ext cx="369208" cy="37990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sp>
                <p:nvSpPr>
                  <p:cNvPr id="82" name="Flèche vers le bas 81"/>
                  <p:cNvSpPr/>
                  <p:nvPr/>
                </p:nvSpPr>
                <p:spPr>
                  <a:xfrm>
                    <a:off x="8105926" y="4572354"/>
                    <a:ext cx="216024" cy="432048"/>
                  </a:xfrm>
                  <a:prstGeom prst="downArrow">
                    <a:avLst/>
                  </a:prstGeom>
                  <a:solidFill>
                    <a:srgbClr val="FFCC66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83" name="Flèche vers le bas 82"/>
                  <p:cNvSpPr/>
                  <p:nvPr/>
                </p:nvSpPr>
                <p:spPr>
                  <a:xfrm rot="10800000">
                    <a:off x="8393958" y="4572354"/>
                    <a:ext cx="216024" cy="432048"/>
                  </a:xfrm>
                  <a:prstGeom prst="downArrow">
                    <a:avLst/>
                  </a:prstGeom>
                  <a:solidFill>
                    <a:srgbClr val="FFCC66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</p:grpSp>
            <p:pic>
              <p:nvPicPr>
                <p:cNvPr id="72" name="Picture 17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 b="48000"/>
                <a:stretch>
                  <a:fillRect/>
                </a:stretch>
              </p:blipFill>
              <p:spPr bwMode="auto">
                <a:xfrm>
                  <a:off x="7724718" y="3424628"/>
                  <a:ext cx="1222940" cy="880758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</p:pic>
          </p:grpSp>
          <p:sp>
            <p:nvSpPr>
              <p:cNvPr id="65" name="ZoneTexte 64"/>
              <p:cNvSpPr txBox="1"/>
              <p:nvPr/>
            </p:nvSpPr>
            <p:spPr>
              <a:xfrm>
                <a:off x="7921150" y="1853780"/>
                <a:ext cx="851515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fr-FR" dirty="0" err="1">
                    <a:solidFill>
                      <a:srgbClr val="09A5CF"/>
                    </a:solidFill>
                  </a:rPr>
                  <a:t>Hybrid</a:t>
                </a:r>
                <a:endParaRPr lang="fr-FR" dirty="0">
                  <a:solidFill>
                    <a:srgbClr val="09A5CF"/>
                  </a:solidFill>
                </a:endParaRPr>
              </a:p>
            </p:txBody>
          </p:sp>
        </p:grpSp>
        <p:grpSp>
          <p:nvGrpSpPr>
            <p:cNvPr id="48" name="Groupe 47"/>
            <p:cNvGrpSpPr/>
            <p:nvPr/>
          </p:nvGrpSpPr>
          <p:grpSpPr>
            <a:xfrm>
              <a:off x="2703500" y="1853780"/>
              <a:ext cx="1872208" cy="4269764"/>
              <a:chOff x="2703500" y="1853780"/>
              <a:chExt cx="1872208" cy="4269764"/>
            </a:xfrm>
          </p:grpSpPr>
          <p:sp>
            <p:nvSpPr>
              <p:cNvPr id="49" name="ZoneTexte 48"/>
              <p:cNvSpPr txBox="1"/>
              <p:nvPr/>
            </p:nvSpPr>
            <p:spPr>
              <a:xfrm>
                <a:off x="3236000" y="1853780"/>
                <a:ext cx="8386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>
                    <a:solidFill>
                      <a:srgbClr val="09A5CF"/>
                    </a:solidFill>
                  </a:rPr>
                  <a:t>Native</a:t>
                </a:r>
              </a:p>
            </p:txBody>
          </p:sp>
          <p:grpSp>
            <p:nvGrpSpPr>
              <p:cNvPr id="50" name="Groupe 49"/>
              <p:cNvGrpSpPr/>
              <p:nvPr/>
            </p:nvGrpSpPr>
            <p:grpSpPr>
              <a:xfrm>
                <a:off x="2703500" y="2223111"/>
                <a:ext cx="1872208" cy="3900433"/>
                <a:chOff x="2703500" y="2223111"/>
                <a:chExt cx="1872208" cy="3900433"/>
              </a:xfrm>
            </p:grpSpPr>
            <p:pic>
              <p:nvPicPr>
                <p:cNvPr id="51" name="Picture 2" descr="ios7-safari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2703500" y="2223111"/>
                  <a:ext cx="1872208" cy="3900433"/>
                </a:xfrm>
                <a:prstGeom prst="rect">
                  <a:avLst/>
                </a:prstGeom>
                <a:noFill/>
              </p:spPr>
            </p:pic>
            <p:sp>
              <p:nvSpPr>
                <p:cNvPr id="52" name="Rectangle 51"/>
                <p:cNvSpPr/>
                <p:nvPr/>
              </p:nvSpPr>
              <p:spPr>
                <a:xfrm>
                  <a:off x="2868706" y="2811449"/>
                  <a:ext cx="1552569" cy="272886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Rectangle 52"/>
                <p:cNvSpPr/>
                <p:nvPr/>
              </p:nvSpPr>
              <p:spPr>
                <a:xfrm>
                  <a:off x="2925146" y="2866032"/>
                  <a:ext cx="1445846" cy="1528808"/>
                </a:xfrm>
                <a:prstGeom prst="rect">
                  <a:avLst/>
                </a:prstGeom>
                <a:solidFill>
                  <a:srgbClr val="AF485B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dirty="0">
                    <a:solidFill>
                      <a:schemeClr val="tx1"/>
                    </a:solidFill>
                  </a:endParaRPr>
                </a:p>
              </p:txBody>
            </p:sp>
            <p:pic>
              <p:nvPicPr>
                <p:cNvPr id="54" name="Picture 12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3003697" y="3410151"/>
                  <a:ext cx="1286539" cy="895236"/>
                </a:xfrm>
                <a:prstGeom prst="rect">
                  <a:avLst/>
                </a:prstGeom>
                <a:noFill/>
                <a:ln w="38100">
                  <a:solidFill>
                    <a:schemeClr val="bg1"/>
                  </a:solidFill>
                  <a:miter lim="800000"/>
                  <a:headEnd/>
                  <a:tailEnd/>
                </a:ln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p:spPr>
            </p:pic>
            <p:sp>
              <p:nvSpPr>
                <p:cNvPr id="55" name="ZoneTexte 54"/>
                <p:cNvSpPr txBox="1"/>
                <p:nvPr/>
              </p:nvSpPr>
              <p:spPr>
                <a:xfrm>
                  <a:off x="2963962" y="2984566"/>
                  <a:ext cx="1373137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200" b="1" dirty="0"/>
                    <a:t>Native code</a:t>
                  </a:r>
                </a:p>
              </p:txBody>
            </p:sp>
            <p:grpSp>
              <p:nvGrpSpPr>
                <p:cNvPr id="56" name="Groupe 55"/>
                <p:cNvGrpSpPr/>
                <p:nvPr/>
              </p:nvGrpSpPr>
              <p:grpSpPr>
                <a:xfrm>
                  <a:off x="2919523" y="4623422"/>
                  <a:ext cx="1440161" cy="880553"/>
                  <a:chOff x="7806203" y="4724754"/>
                  <a:chExt cx="1440161" cy="880553"/>
                </a:xfrm>
              </p:grpSpPr>
              <p:grpSp>
                <p:nvGrpSpPr>
                  <p:cNvPr id="57" name="Groupe 24"/>
                  <p:cNvGrpSpPr/>
                  <p:nvPr/>
                </p:nvGrpSpPr>
                <p:grpSpPr>
                  <a:xfrm>
                    <a:off x="7806203" y="5225398"/>
                    <a:ext cx="1440161" cy="379909"/>
                    <a:chOff x="2915816" y="4437112"/>
                    <a:chExt cx="1440161" cy="379909"/>
                  </a:xfrm>
                </p:grpSpPr>
                <p:pic>
                  <p:nvPicPr>
                    <p:cNvPr id="60" name="Picture 4" descr="https://encrypted-tbn1.gstatic.com/images?q=tbn:ANd9GcRA-_lbVLG2EW_gWHKgB-9F_GVm0RsnrWlw3icjUieEtZr0aj-9_A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5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2915816" y="4446242"/>
                      <a:ext cx="360040" cy="361648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61" name="Picture 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6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275857" y="4441903"/>
                      <a:ext cx="360040" cy="370327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62" name="Picture 10" descr="http://bmwrides.files.wordpress.com/2009/12/route_icon.jpg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7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639664" y="4447046"/>
                      <a:ext cx="360040" cy="360040"/>
                    </a:xfrm>
                    <a:prstGeom prst="rect">
                      <a:avLst/>
                    </a:prstGeom>
                    <a:noFill/>
                  </p:spPr>
                </p:pic>
                <p:pic>
                  <p:nvPicPr>
                    <p:cNvPr id="63" name="Picture 11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8" cstate="print"/>
                    <a:srcRect/>
                    <a:stretch>
                      <a:fillRect/>
                    </a:stretch>
                  </p:blipFill>
                  <p:spPr bwMode="auto">
                    <a:xfrm>
                      <a:off x="3986769" y="4437112"/>
                      <a:ext cx="369208" cy="379909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sp>
                <p:nvSpPr>
                  <p:cNvPr id="58" name="Flèche vers le bas 57"/>
                  <p:cNvSpPr/>
                  <p:nvPr/>
                </p:nvSpPr>
                <p:spPr>
                  <a:xfrm>
                    <a:off x="8277376" y="4724754"/>
                    <a:ext cx="216024" cy="432048"/>
                  </a:xfrm>
                  <a:prstGeom prst="downArrow">
                    <a:avLst/>
                  </a:prstGeom>
                  <a:solidFill>
                    <a:srgbClr val="FFCC66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9" name="Flèche vers le bas 58"/>
                  <p:cNvSpPr/>
                  <p:nvPr/>
                </p:nvSpPr>
                <p:spPr>
                  <a:xfrm rot="10800000">
                    <a:off x="8565408" y="4724754"/>
                    <a:ext cx="216024" cy="432048"/>
                  </a:xfrm>
                  <a:prstGeom prst="downArrow">
                    <a:avLst/>
                  </a:prstGeom>
                  <a:solidFill>
                    <a:srgbClr val="FFCC66"/>
                  </a:solidFill>
                  <a:ln>
                    <a:noFill/>
                  </a:ln>
                  <a:effectLst>
                    <a:outerShdw blurRad="44450" dist="27940" dir="5400000" algn="ctr">
                      <a:srgbClr val="000000">
                        <a:alpha val="32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>
                      <a:solidFill>
                        <a:schemeClr val="tx1"/>
                      </a:solidFill>
                    </a:endParaRPr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258345286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>
          <a:xfrm>
            <a:off x="384655" y="192088"/>
            <a:ext cx="6324600" cy="823912"/>
          </a:xfrm>
        </p:spPr>
        <p:txBody>
          <a:bodyPr/>
          <a:lstStyle/>
          <a:p>
            <a:r>
              <a:rPr lang="en-US" dirty="0"/>
              <a:t>Industry trends</a:t>
            </a:r>
            <a:br>
              <a:rPr lang="en-US" dirty="0"/>
            </a:br>
            <a:r>
              <a:rPr lang="en-US" sz="1400" b="0" dirty="0"/>
              <a:t> Web-like apps and app-like websites</a:t>
            </a:r>
          </a:p>
        </p:txBody>
      </p:sp>
      <p:grpSp>
        <p:nvGrpSpPr>
          <p:cNvPr id="3" name="Groupe 2"/>
          <p:cNvGrpSpPr/>
          <p:nvPr/>
        </p:nvGrpSpPr>
        <p:grpSpPr>
          <a:xfrm>
            <a:off x="3580235" y="1628800"/>
            <a:ext cx="1872208" cy="3900433"/>
            <a:chOff x="1380073" y="1710099"/>
            <a:chExt cx="1872208" cy="3900433"/>
          </a:xfrm>
        </p:grpSpPr>
        <p:pic>
          <p:nvPicPr>
            <p:cNvPr id="6" name="Picture 2" descr="ios7-safari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380073" y="1710099"/>
              <a:ext cx="1872208" cy="3900433"/>
            </a:xfrm>
            <a:prstGeom prst="rect">
              <a:avLst/>
            </a:prstGeom>
            <a:noFill/>
          </p:spPr>
        </p:pic>
        <p:pic>
          <p:nvPicPr>
            <p:cNvPr id="2" name="Imag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1765" y="2394027"/>
              <a:ext cx="1530153" cy="24124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0301221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5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73018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>
          <a:xfrm>
            <a:off x="384655" y="192088"/>
            <a:ext cx="6324600" cy="823912"/>
          </a:xfrm>
        </p:spPr>
        <p:txBody>
          <a:bodyPr/>
          <a:lstStyle/>
          <a:p>
            <a:r>
              <a:rPr lang="en-US" dirty="0"/>
              <a:t>Industry trends</a:t>
            </a:r>
            <a:br>
              <a:rPr lang="en-US" dirty="0"/>
            </a:br>
            <a:r>
              <a:rPr lang="en-US" sz="1400" b="0" dirty="0"/>
              <a:t> Web-like apps and app-like websites</a:t>
            </a:r>
          </a:p>
        </p:txBody>
      </p:sp>
      <p:pic>
        <p:nvPicPr>
          <p:cNvPr id="6" name="Picture 2" descr="ios7-safar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0235" y="1628800"/>
            <a:ext cx="1872208" cy="3900433"/>
          </a:xfrm>
          <a:prstGeom prst="rect">
            <a:avLst/>
          </a:prstGeom>
          <a:noFill/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1985" y="2300776"/>
            <a:ext cx="1530096" cy="242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82429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8"/>
          <p:cNvSpPr>
            <a:spLocks noGrp="1" noChangeArrowheads="1"/>
          </p:cNvSpPr>
          <p:nvPr>
            <p:ph type="title"/>
          </p:nvPr>
        </p:nvSpPr>
        <p:spPr>
          <a:xfrm>
            <a:off x="384655" y="192088"/>
            <a:ext cx="6324600" cy="823912"/>
          </a:xfrm>
        </p:spPr>
        <p:txBody>
          <a:bodyPr/>
          <a:lstStyle/>
          <a:p>
            <a:r>
              <a:rPr lang="en-US" dirty="0"/>
              <a:t>Industry trends</a:t>
            </a:r>
            <a:br>
              <a:rPr lang="en-US" dirty="0"/>
            </a:br>
            <a:r>
              <a:rPr lang="en-US" sz="1400" b="0" dirty="0"/>
              <a:t> What is Responsive Design?</a:t>
            </a:r>
          </a:p>
        </p:txBody>
      </p:sp>
      <p:sp>
        <p:nvSpPr>
          <p:cNvPr id="4" name="Rectangle 3"/>
          <p:cNvSpPr/>
          <p:nvPr/>
        </p:nvSpPr>
        <p:spPr bwMode="auto">
          <a:xfrm>
            <a:off x="0" y="-25400"/>
            <a:ext cx="9144000" cy="596900"/>
          </a:xfrm>
          <a:prstGeom prst="rect">
            <a:avLst/>
          </a:prstGeom>
          <a:solidFill>
            <a:srgbClr val="FFEA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0" y="260648"/>
            <a:ext cx="762000" cy="6597352"/>
          </a:xfrm>
          <a:prstGeom prst="rect">
            <a:avLst/>
          </a:prstGeom>
          <a:solidFill>
            <a:srgbClr val="FFEA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8382000" y="192489"/>
            <a:ext cx="762000" cy="6597352"/>
          </a:xfrm>
          <a:prstGeom prst="rect">
            <a:avLst/>
          </a:prstGeom>
          <a:solidFill>
            <a:srgbClr val="FFEA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4788" y="6286500"/>
            <a:ext cx="9144000" cy="582133"/>
          </a:xfrm>
          <a:prstGeom prst="rect">
            <a:avLst/>
          </a:prstGeom>
          <a:solidFill>
            <a:srgbClr val="FFEA7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tabLst/>
            </a:pPr>
            <a:endParaRPr kumimoji="0" lang="en-GB" sz="18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36369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8"/>
          <a:stretch/>
        </p:blipFill>
        <p:spPr>
          <a:xfrm>
            <a:off x="-31898" y="-27215"/>
            <a:ext cx="9175898" cy="6885215"/>
          </a:xfrm>
          <a:prstGeom prst="rect">
            <a:avLst/>
          </a:prstGeom>
        </p:spPr>
      </p:pic>
      <p:sp>
        <p:nvSpPr>
          <p:cNvPr id="39" name="Rectangle 38"/>
          <p:cNvSpPr/>
          <p:nvPr/>
        </p:nvSpPr>
        <p:spPr>
          <a:xfrm>
            <a:off x="4419315" y="-54230"/>
            <a:ext cx="4724685" cy="119847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8" name="Rectangle 37"/>
          <p:cNvSpPr/>
          <p:nvPr/>
        </p:nvSpPr>
        <p:spPr>
          <a:xfrm>
            <a:off x="2145914" y="1126009"/>
            <a:ext cx="6998086" cy="5731991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" name="Image 2" descr="road_alone.eps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38"/>
          <a:stretch/>
        </p:blipFill>
        <p:spPr>
          <a:xfrm rot="1440000">
            <a:off x="-343943" y="-376120"/>
            <a:ext cx="6472253" cy="7562119"/>
          </a:xfrm>
          <a:prstGeom prst="rect">
            <a:avLst/>
          </a:prstGeom>
        </p:spPr>
      </p:pic>
      <p:grpSp>
        <p:nvGrpSpPr>
          <p:cNvPr id="30" name="Groupe 29"/>
          <p:cNvGrpSpPr/>
          <p:nvPr/>
        </p:nvGrpSpPr>
        <p:grpSpPr>
          <a:xfrm>
            <a:off x="3707904" y="3816648"/>
            <a:ext cx="5261387" cy="2846933"/>
            <a:chOff x="3859921" y="4227129"/>
            <a:chExt cx="5261387" cy="2846933"/>
          </a:xfrm>
          <a:solidFill>
            <a:srgbClr val="FFFFFF">
              <a:alpha val="81000"/>
            </a:srgbClr>
          </a:solidFill>
        </p:grpSpPr>
        <p:sp>
          <p:nvSpPr>
            <p:cNvPr id="31" name="ZoneTexte 30"/>
            <p:cNvSpPr txBox="1"/>
            <p:nvPr/>
          </p:nvSpPr>
          <p:spPr>
            <a:xfrm>
              <a:off x="3859921" y="4227129"/>
              <a:ext cx="4510801" cy="28469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b="1" dirty="0" err="1">
                  <a:solidFill>
                    <a:schemeClr val="bg2">
                      <a:lumMod val="25000"/>
                    </a:schemeClr>
                  </a:solidFill>
                </a:rPr>
                <a:t>vNext</a:t>
              </a:r>
              <a:r>
                <a:rPr lang="en-GB" b="1" dirty="0">
                  <a:solidFill>
                    <a:schemeClr val="bg2">
                      <a:lumMod val="25000"/>
                    </a:schemeClr>
                  </a:solidFill>
                </a:rPr>
                <a:t> – “Universal Rendering”</a:t>
              </a:r>
              <a:br>
                <a:rPr lang="en-GB" b="1" dirty="0">
                  <a:solidFill>
                    <a:schemeClr val="bg2">
                      <a:lumMod val="25000"/>
                    </a:schemeClr>
                  </a:solidFill>
                </a:rPr>
              </a:br>
              <a:r>
                <a:rPr lang="en-GB" sz="1400" dirty="0">
                  <a:solidFill>
                    <a:schemeClr val="bg2">
                      <a:lumMod val="25000"/>
                    </a:schemeClr>
                  </a:solidFill>
                </a:rPr>
                <a:t>Reconciling the Desktop &amp; Mobile</a:t>
              </a:r>
              <a:endParaRPr lang="en-GB" dirty="0">
                <a:solidFill>
                  <a:schemeClr val="bg2">
                    <a:lumMod val="25000"/>
                  </a:schemeClr>
                </a:solidFill>
              </a:endParaRPr>
            </a:p>
            <a:p>
              <a:r>
                <a:rPr lang="en-GB" sz="1050" b="1" dirty="0">
                  <a:solidFill>
                    <a:schemeClr val="tx1"/>
                  </a:solidFill>
                  <a:latin typeface="Century Gothic" panose="020B0502020202020204" pitchFamily="34" charset="0"/>
                </a:rPr>
                <a:t>GA MARCH 2019</a:t>
              </a:r>
              <a:endParaRPr lang="fr-FR" sz="1050" b="1" dirty="0">
                <a:solidFill>
                  <a:schemeClr val="tx1"/>
                </a:solidFill>
                <a:latin typeface="Century Gothic" panose="020B0502020202020204" pitchFamily="34" charset="0"/>
              </a:endParaRPr>
            </a:p>
            <a:p>
              <a:r>
                <a:rPr lang="en-GB" sz="1050" b="1" dirty="0">
                  <a:solidFill>
                    <a:schemeClr val="tx1"/>
                  </a:solidFill>
                  <a:latin typeface="Century Gothic" panose="020B0502020202020204" pitchFamily="34" charset="0"/>
                  <a:cs typeface="DIN-Regular"/>
                </a:rPr>
                <a:t>EAP DECEMBER 2018</a:t>
              </a:r>
              <a:endParaRPr lang="fr-FR" sz="1050" b="1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endParaRPr>
            </a:p>
            <a:p>
              <a:r>
                <a:rPr lang="fr-FR" sz="900" b="1" dirty="0">
                  <a:solidFill>
                    <a:srgbClr val="31859C"/>
                  </a:solidFill>
                  <a:latin typeface="Century Gothic" panose="020B0502020202020204" pitchFamily="34" charset="0"/>
                  <a:cs typeface="DIN-Regular"/>
                </a:rPr>
                <a:t/>
              </a:r>
              <a:br>
                <a:rPr lang="fr-FR" sz="900" b="1" dirty="0">
                  <a:solidFill>
                    <a:srgbClr val="31859C"/>
                  </a:solidFill>
                  <a:latin typeface="Century Gothic" panose="020B0502020202020204" pitchFamily="34" charset="0"/>
                  <a:cs typeface="DIN-Regular"/>
                </a:rPr>
              </a:br>
              <a:r>
                <a:rPr lang="fr-FR" sz="900" b="1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GDC/GBC/GM client </a:t>
              </a:r>
              <a:r>
                <a:rPr lang="fr-FR" sz="900" b="1" dirty="0" err="1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feature</a:t>
              </a:r>
              <a:r>
                <a:rPr lang="fr-FR" sz="900" b="1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 </a:t>
              </a:r>
              <a:r>
                <a:rPr lang="fr-FR" sz="900" b="1" dirty="0" err="1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reconciliation</a:t>
              </a:r>
              <a:endParaRPr lang="fr-FR" sz="9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pPr marL="87313" lvl="2" indent="93663">
                <a:buFont typeface="Arial" panose="020B0604020202020204" pitchFamily="34" charset="0"/>
                <a:buChar char="•"/>
              </a:pPr>
              <a:r>
                <a:rPr lang="fr-FR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GDC/GBC : </a:t>
              </a:r>
              <a:r>
                <a:rPr lang="fr-FR" sz="900" dirty="0" err="1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Parallel</a:t>
              </a:r>
              <a:r>
                <a:rPr lang="fr-FR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 </a:t>
              </a:r>
              <a:r>
                <a:rPr lang="fr-FR" sz="900" dirty="0" err="1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Dialogs</a:t>
              </a:r>
              <a:endPara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pPr marL="87313" lvl="2" indent="93663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GMI/GMA :</a:t>
              </a:r>
              <a:endPara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pPr marL="182563" lvl="3" indent="93663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TABLEs, TREEs, INPUT ARRAYs, Multi-Row Select</a:t>
              </a:r>
              <a:endPara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pPr marL="90488" lvl="1"/>
              <a:endPara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pPr marL="0" lvl="1"/>
              <a:r>
                <a:rPr lang="fr-FR" sz="900" b="1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GMI/GMA on-</a:t>
              </a:r>
              <a:r>
                <a:rPr lang="fr-FR" sz="900" b="1" dirty="0" err="1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going</a:t>
              </a:r>
              <a:r>
                <a:rPr lang="fr-FR" sz="900" b="1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 </a:t>
              </a:r>
              <a:r>
                <a:rPr lang="fr-FR" sz="900" b="1" dirty="0" err="1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Cordova</a:t>
              </a:r>
              <a:r>
                <a:rPr lang="fr-FR" sz="900" b="1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 ‘plug-in’ </a:t>
              </a:r>
              <a:r>
                <a:rPr lang="fr-FR" sz="900" b="1" dirty="0" err="1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integration</a:t>
              </a:r>
              <a:endParaRPr lang="fr-FR" sz="9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 </a:t>
              </a:r>
              <a:endPara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pPr lvl="0"/>
              <a:r>
                <a:rPr lang="en-GB" sz="900" b="1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Studio &amp; developer productivity</a:t>
              </a:r>
              <a:endPara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pPr marL="269875" lvl="1" indent="-182563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Code convention tools</a:t>
              </a:r>
              <a:endPara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pPr marL="261938" lvl="1" indent="-171450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Enhanced Business Application Modeller</a:t>
              </a:r>
              <a:endPara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pPr marL="352425" lvl="2" indent="-171450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Events (custom code)</a:t>
              </a:r>
              <a:endPara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pPr marL="352425" lvl="2" indent="-171450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Dynamic UI</a:t>
              </a:r>
              <a:endPara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pPr marL="261938" lvl="1" indent="-171450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Remote development with file synchronization</a:t>
              </a:r>
              <a:endParaRPr lang="fr-FR" sz="900" dirty="0">
                <a:solidFill>
                  <a:schemeClr val="bg2">
                    <a:lumMod val="50000"/>
                  </a:schemeClr>
                </a:solidFill>
                <a:latin typeface="DIN-Regular"/>
                <a:cs typeface="DIN-Regular"/>
              </a:endParaRPr>
            </a:p>
          </p:txBody>
        </p:sp>
        <p:sp>
          <p:nvSpPr>
            <p:cNvPr id="32" name="ZoneTexte 31"/>
            <p:cNvSpPr txBox="1"/>
            <p:nvPr/>
          </p:nvSpPr>
          <p:spPr>
            <a:xfrm>
              <a:off x="7053995" y="5027498"/>
              <a:ext cx="2067313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/>
              <a:r>
                <a:rPr lang="fr-FR" sz="900" b="1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/>
              </a:r>
              <a:br>
                <a:rPr lang="fr-FR" sz="900" b="1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</a:br>
              <a:r>
                <a:rPr lang="fr-FR" sz="900" b="1" dirty="0" err="1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Language</a:t>
              </a:r>
              <a:r>
                <a:rPr lang="fr-FR" sz="900" b="1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 </a:t>
              </a:r>
              <a:r>
                <a:rPr lang="fr-FR" sz="900" b="1" dirty="0" err="1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modernization</a:t>
              </a:r>
              <a:endPara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  <a:p>
              <a:pPr marL="261938" lvl="1" indent="-171450">
                <a:buFont typeface="Arial" panose="020B0604020202020204" pitchFamily="34" charset="0"/>
                <a:buChar char="•"/>
              </a:pPr>
              <a:r>
                <a:rPr lang="fr-FR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Case sensitive </a:t>
              </a:r>
            </a:p>
            <a:p>
              <a:pPr marL="261938" lvl="1" indent="-171450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Named parameters</a:t>
              </a:r>
            </a:p>
            <a:p>
              <a:pPr marL="261938" lvl="1" indent="-171450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Auto indentation</a:t>
              </a:r>
            </a:p>
            <a:p>
              <a:pPr marL="261938" lvl="1" indent="-171450">
                <a:buFont typeface="Arial" panose="020B0604020202020204" pitchFamily="34" charset="0"/>
                <a:buChar char="•"/>
              </a:pPr>
              <a:r>
                <a:rPr lang="en-GB" sz="900" dirty="0" err="1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Anyrecord</a:t>
              </a:r>
              <a: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 generic type</a:t>
              </a:r>
            </a:p>
            <a:p>
              <a:pPr marL="261938" lvl="1" indent="-171450">
                <a:buFont typeface="Arial" panose="020B0604020202020204" pitchFamily="34" charset="0"/>
                <a:buChar char="•"/>
              </a:pPr>
              <a: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  <a:t>Function parameters by reference</a:t>
              </a:r>
              <a:br>
                <a:rPr lang="en-GB" sz="900" dirty="0">
                  <a:solidFill>
                    <a:schemeClr val="bg2">
                      <a:lumMod val="50000"/>
                    </a:schemeClr>
                  </a:solidFill>
                  <a:latin typeface="Century Gothic" panose="020B0502020202020204" pitchFamily="34" charset="0"/>
                  <a:cs typeface="DIN-Regular"/>
                </a:rPr>
              </a:br>
              <a:endPara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endParaRPr>
            </a:p>
          </p:txBody>
        </p:sp>
      </p:grpSp>
      <p:sp>
        <p:nvSpPr>
          <p:cNvPr id="34" name="Rectangle 33"/>
          <p:cNvSpPr/>
          <p:nvPr/>
        </p:nvSpPr>
        <p:spPr>
          <a:xfrm>
            <a:off x="2709506" y="1881790"/>
            <a:ext cx="2758122" cy="1585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 dirty="0" err="1">
                <a:solidFill>
                  <a:schemeClr val="bg2">
                    <a:lumMod val="25000"/>
                  </a:schemeClr>
                </a:solidFill>
                <a:latin typeface="Chevin Std Bold" panose="020F0800000000000000" pitchFamily="34" charset="0"/>
              </a:rPr>
              <a:t>vNext</a:t>
            </a:r>
            <a:r>
              <a:rPr lang="en-GB" sz="1400" b="1" dirty="0">
                <a:solidFill>
                  <a:schemeClr val="bg2">
                    <a:lumMod val="25000"/>
                  </a:schemeClr>
                </a:solidFill>
                <a:latin typeface="Chevin Std Bold" panose="020F0800000000000000" pitchFamily="34" charset="0"/>
              </a:rPr>
              <a:t>+ - “Responsive Layouts”</a:t>
            </a:r>
          </a:p>
          <a:p>
            <a:r>
              <a:rPr lang="en-GB" sz="1000" b="1" dirty="0">
                <a:solidFill>
                  <a:schemeClr val="tx1"/>
                </a:solidFill>
                <a:latin typeface="Century Gothic" panose="020B0502020202020204" pitchFamily="34" charset="0"/>
              </a:rPr>
              <a:t>GA MARCH 2020</a:t>
            </a:r>
            <a:endParaRPr lang="fr-FR" sz="100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GB" sz="1000" b="1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  <a:t>EAP DECEMBER 2019</a:t>
            </a:r>
            <a:endParaRPr lang="fr-FR" sz="1000" b="1" dirty="0">
              <a:solidFill>
                <a:schemeClr val="tx1"/>
              </a:solidFill>
              <a:latin typeface="Century Gothic" panose="020B0502020202020204" pitchFamily="34" charset="0"/>
              <a:cs typeface="DIN-Regular"/>
            </a:endParaRPr>
          </a:p>
          <a:p>
            <a:pPr marL="0" lvl="1"/>
            <a:r>
              <a:rPr lang="en-GB" sz="900" b="1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  <a:t/>
            </a:r>
            <a:br>
              <a:rPr lang="en-GB" sz="900" b="1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</a:br>
            <a:r>
              <a:rPr lang="en-GB" sz="9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  <a:t>Fully functional STACK layout</a:t>
            </a:r>
            <a:endParaRPr lang="fr-FR" sz="900" b="1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cs typeface="DIN-Regular"/>
            </a:endParaRPr>
          </a:p>
          <a:p>
            <a:pPr marL="261938" lvl="2" indent="-17145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  <a:t>Alternative to GRID w/o feature loss</a:t>
            </a:r>
            <a:endParaRPr lang="fr-FR" sz="9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cs typeface="DIN-Regular"/>
            </a:endParaRPr>
          </a:p>
          <a:p>
            <a:pPr marL="261938" lvl="2" indent="-1714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  <a:t>Simple</a:t>
            </a:r>
          </a:p>
          <a:p>
            <a:pPr marL="261938" lvl="2" indent="-171450">
              <a:buFont typeface="Arial" panose="020B0604020202020204" pitchFamily="34" charset="0"/>
              <a:buChar char="•"/>
            </a:pPr>
            <a:r>
              <a:rPr lang="fr-FR" sz="900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  <a:t>Predictable</a:t>
            </a:r>
            <a:endParaRPr lang="fr-FR" sz="9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cs typeface="DIN-Regular"/>
            </a:endParaRPr>
          </a:p>
          <a:p>
            <a:pPr marL="261938" lvl="2" indent="-1714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  <a:t>Platform </a:t>
            </a:r>
            <a:r>
              <a:rPr lang="fr-FR" sz="900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  <a:t>independent</a:t>
            </a:r>
            <a:endParaRPr lang="fr-FR" sz="9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cs typeface="DIN-Regular"/>
            </a:endParaRPr>
          </a:p>
          <a:p>
            <a:pPr marL="261938" lvl="2" indent="-171450">
              <a:buFont typeface="Arial" panose="020B0604020202020204" pitchFamily="34" charset="0"/>
              <a:buChar char="•"/>
            </a:pPr>
            <a:r>
              <a:rPr lang="fr-FR" sz="900" dirty="0" err="1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  <a:t>Greater</a:t>
            </a:r>
            <a:r>
              <a:rPr lang="fr-FR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  <a:t> UI abstraction</a:t>
            </a:r>
          </a:p>
        </p:txBody>
      </p:sp>
      <p:sp>
        <p:nvSpPr>
          <p:cNvPr id="29" name="ZoneTexte 28"/>
          <p:cNvSpPr txBox="1"/>
          <p:nvPr/>
        </p:nvSpPr>
        <p:spPr>
          <a:xfrm>
            <a:off x="4660867" y="276757"/>
            <a:ext cx="2918435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err="1">
                <a:solidFill>
                  <a:schemeClr val="bg2">
                    <a:lumMod val="25000"/>
                  </a:schemeClr>
                </a:solidFill>
                <a:latin typeface="Chevin Std Bold" panose="020F0800000000000000" pitchFamily="34" charset="0"/>
              </a:rPr>
              <a:t>vNext</a:t>
            </a:r>
            <a:r>
              <a:rPr lang="en-GB" sz="1400" b="1" dirty="0">
                <a:solidFill>
                  <a:schemeClr val="bg2">
                    <a:lumMod val="25000"/>
                  </a:schemeClr>
                </a:solidFill>
                <a:latin typeface="Chevin Std Bold" panose="020F0800000000000000" pitchFamily="34" charset="0"/>
              </a:rPr>
              <a:t>++ - “Table Subgroups”</a:t>
            </a:r>
          </a:p>
          <a:p>
            <a:r>
              <a:rPr lang="en-GB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GA MARCH </a:t>
            </a:r>
            <a:r>
              <a:rPr lang="fr-FR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2021</a:t>
            </a:r>
          </a:p>
          <a:p>
            <a:r>
              <a:rPr lang="en-GB" sz="1050" b="1" dirty="0">
                <a:solidFill>
                  <a:schemeClr val="tx1"/>
                </a:solidFill>
                <a:latin typeface="Century Gothic" panose="020B0502020202020204" pitchFamily="34" charset="0"/>
              </a:rPr>
              <a:t>EAP DECEMBER 2020</a:t>
            </a:r>
            <a:endParaRPr lang="fr-FR" sz="1050" b="1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0"/>
            <a:r>
              <a:rPr lang="en-GB" sz="700" b="1" dirty="0">
                <a:solidFill>
                  <a:srgbClr val="31859C"/>
                </a:solidFill>
                <a:latin typeface="Century Gothic" panose="020B0502020202020204" pitchFamily="34" charset="0"/>
                <a:cs typeface="DIN-Regular"/>
              </a:rPr>
              <a:t> </a:t>
            </a:r>
            <a:r>
              <a:rPr lang="en-GB" sz="1000" b="1" dirty="0">
                <a:solidFill>
                  <a:srgbClr val="31859C"/>
                </a:solidFill>
                <a:latin typeface="Century Gothic" panose="020B0502020202020204" pitchFamily="34" charset="0"/>
                <a:cs typeface="DIN-Regular"/>
              </a:rPr>
              <a:t/>
            </a:r>
            <a:br>
              <a:rPr lang="en-GB" sz="1000" b="1" dirty="0">
                <a:solidFill>
                  <a:srgbClr val="31859C"/>
                </a:solidFill>
                <a:latin typeface="Century Gothic" panose="020B0502020202020204" pitchFamily="34" charset="0"/>
                <a:cs typeface="DIN-Regular"/>
              </a:rPr>
            </a:br>
            <a:r>
              <a:rPr lang="en-GB" sz="900" b="1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  <a:t>Table subgroups</a:t>
            </a:r>
            <a:endParaRPr lang="fr-FR" sz="10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cs typeface="DIN-Regular"/>
            </a:endParaRPr>
          </a:p>
          <a:p>
            <a:pPr marL="261938" lvl="1" indent="-17145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  <a:t>Grouping</a:t>
            </a:r>
            <a:endParaRPr lang="fr-FR" sz="9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cs typeface="DIN-Regular"/>
            </a:endParaRPr>
          </a:p>
          <a:p>
            <a:pPr marL="261938" lvl="2" indent="-17145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  <a:t>BEFORE/AFTER group aggregates</a:t>
            </a:r>
            <a:endParaRPr lang="fr-FR" sz="9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cs typeface="DIN-Regular"/>
            </a:endParaRPr>
          </a:p>
          <a:p>
            <a:pPr marL="261938" lvl="2" indent="-171450">
              <a:buFont typeface="Arial" panose="020B0604020202020204" pitchFamily="34" charset="0"/>
              <a:buChar char="•"/>
            </a:pPr>
            <a:r>
              <a:rPr lang="en-GB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  <a:t>Collapsible groups</a:t>
            </a:r>
            <a:br>
              <a:rPr lang="en-GB" sz="900" dirty="0">
                <a:solidFill>
                  <a:schemeClr val="bg2">
                    <a:lumMod val="50000"/>
                  </a:schemeClr>
                </a:solidFill>
                <a:latin typeface="Century Gothic" panose="020B0502020202020204" pitchFamily="34" charset="0"/>
                <a:cs typeface="DIN-Regular"/>
              </a:rPr>
            </a:br>
            <a:endParaRPr lang="fr-FR" sz="900" dirty="0">
              <a:solidFill>
                <a:schemeClr val="bg2">
                  <a:lumMod val="50000"/>
                </a:schemeClr>
              </a:solidFill>
              <a:latin typeface="Century Gothic" panose="020B0502020202020204" pitchFamily="34" charset="0"/>
              <a:cs typeface="DIN-Regular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7474702" y="80748"/>
            <a:ext cx="162766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2000" b="1" dirty="0">
                <a:solidFill>
                  <a:srgbClr val="02A3CE"/>
                </a:solidFill>
                <a:latin typeface="Century Gothic" charset="0"/>
                <a:ea typeface="+mj-ea"/>
                <a:cs typeface="+mj-cs"/>
              </a:rPr>
              <a:t>ROADMAP</a:t>
            </a:r>
          </a:p>
          <a:p>
            <a:pPr algn="r"/>
            <a:r>
              <a:rPr lang="fr-FR" sz="1400" dirty="0">
                <a:solidFill>
                  <a:srgbClr val="02A3CE"/>
                </a:solidFill>
                <a:latin typeface="Century Gothic" panose="020B0502020202020204" pitchFamily="34" charset="0"/>
                <a:cs typeface="DIN-MediumAlternate"/>
              </a:rPr>
              <a:t>FY18-21</a:t>
            </a:r>
          </a:p>
        </p:txBody>
      </p:sp>
      <p:grpSp>
        <p:nvGrpSpPr>
          <p:cNvPr id="10" name="Groupe 9"/>
          <p:cNvGrpSpPr/>
          <p:nvPr/>
        </p:nvGrpSpPr>
        <p:grpSpPr>
          <a:xfrm>
            <a:off x="1647724" y="4124585"/>
            <a:ext cx="1843220" cy="2063636"/>
            <a:chOff x="2988771" y="4351495"/>
            <a:chExt cx="1557225" cy="18367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7" name="Image 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8771" y="4351495"/>
              <a:ext cx="1557225" cy="1836725"/>
            </a:xfrm>
            <a:prstGeom prst="rect">
              <a:avLst/>
            </a:prstGeom>
          </p:spPr>
        </p:pic>
        <p:sp>
          <p:nvSpPr>
            <p:cNvPr id="22" name="ZoneTexte 21"/>
            <p:cNvSpPr txBox="1"/>
            <p:nvPr/>
          </p:nvSpPr>
          <p:spPr>
            <a:xfrm>
              <a:off x="3251404" y="4581865"/>
              <a:ext cx="1031958" cy="602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400" b="1" dirty="0">
                  <a:solidFill>
                    <a:schemeClr val="bg2">
                      <a:lumMod val="25000"/>
                    </a:schemeClr>
                  </a:solidFill>
                  <a:latin typeface="Chevin Std Bold" panose="020F0800000000000000" pitchFamily="34" charset="0"/>
                  <a:cs typeface="DIN-Regular"/>
                </a:rPr>
                <a:t>2019</a:t>
              </a:r>
            </a:p>
            <a:p>
              <a:pPr algn="ctr"/>
              <a:r>
                <a:rPr lang="fr-FR" sz="1200" dirty="0" err="1">
                  <a:solidFill>
                    <a:schemeClr val="bg2">
                      <a:lumMod val="25000"/>
                    </a:schemeClr>
                  </a:solidFill>
                  <a:latin typeface="Chevin Std Bold" panose="020F0800000000000000" pitchFamily="34" charset="0"/>
                  <a:cs typeface="DIN-Regular"/>
                </a:rPr>
                <a:t>v</a:t>
              </a:r>
              <a:r>
                <a:rPr lang="fr-FR" sz="1400" dirty="0" err="1">
                  <a:solidFill>
                    <a:schemeClr val="bg2">
                      <a:lumMod val="25000"/>
                    </a:schemeClr>
                  </a:solidFill>
                  <a:latin typeface="Chevin Std Bold" panose="020F0800000000000000" pitchFamily="34" charset="0"/>
                  <a:cs typeface="DIN-Regular"/>
                </a:rPr>
                <a:t>NEXT</a:t>
              </a:r>
              <a:endParaRPr lang="fr-FR" sz="1400" dirty="0">
                <a:solidFill>
                  <a:schemeClr val="bg2">
                    <a:lumMod val="25000"/>
                  </a:schemeClr>
                </a:solidFill>
                <a:latin typeface="Chevin Std Bold" panose="020F0800000000000000" pitchFamily="34" charset="0"/>
                <a:cs typeface="DIN-Regular"/>
              </a:endParaRP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1071233" y="1748904"/>
            <a:ext cx="1294592" cy="1426242"/>
            <a:chOff x="2988771" y="4351495"/>
            <a:chExt cx="1557225" cy="18367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1" name="Image 40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8771" y="4351495"/>
              <a:ext cx="1557225" cy="1836725"/>
            </a:xfrm>
            <a:prstGeom prst="rect">
              <a:avLst/>
            </a:prstGeom>
          </p:spPr>
        </p:pic>
        <p:sp>
          <p:nvSpPr>
            <p:cNvPr id="42" name="ZoneTexte 41"/>
            <p:cNvSpPr txBox="1"/>
            <p:nvPr/>
          </p:nvSpPr>
          <p:spPr>
            <a:xfrm>
              <a:off x="3251404" y="4581864"/>
              <a:ext cx="1031958" cy="733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chemeClr val="bg2">
                      <a:lumMod val="25000"/>
                    </a:schemeClr>
                  </a:solidFill>
                  <a:latin typeface="Chevin Std Bold" panose="020F0800000000000000" pitchFamily="34" charset="0"/>
                  <a:cs typeface="DIN-Regular"/>
                </a:rPr>
                <a:t>2020</a:t>
              </a:r>
            </a:p>
            <a:p>
              <a:pPr algn="ctr"/>
              <a:r>
                <a:rPr lang="fr-FR" sz="1050" dirty="0" err="1">
                  <a:solidFill>
                    <a:schemeClr val="bg2">
                      <a:lumMod val="25000"/>
                    </a:schemeClr>
                  </a:solidFill>
                  <a:latin typeface="Chevin Std Bold" panose="020F0800000000000000" pitchFamily="34" charset="0"/>
                  <a:cs typeface="DIN-Regular"/>
                </a:rPr>
                <a:t>v</a:t>
              </a:r>
              <a:r>
                <a:rPr lang="fr-FR" sz="1100" dirty="0" err="1">
                  <a:solidFill>
                    <a:schemeClr val="bg2">
                      <a:lumMod val="25000"/>
                    </a:schemeClr>
                  </a:solidFill>
                  <a:latin typeface="Chevin Std Bold" panose="020F0800000000000000" pitchFamily="34" charset="0"/>
                  <a:cs typeface="DIN-Regular"/>
                </a:rPr>
                <a:t>NEXT</a:t>
              </a:r>
              <a:r>
                <a:rPr lang="fr-FR" sz="1100" dirty="0">
                  <a:solidFill>
                    <a:schemeClr val="bg2">
                      <a:lumMod val="25000"/>
                    </a:schemeClr>
                  </a:solidFill>
                  <a:latin typeface="Chevin Std Bold" panose="020F0800000000000000" pitchFamily="34" charset="0"/>
                  <a:cs typeface="DIN-Regular"/>
                </a:rPr>
                <a:t>+</a:t>
              </a:r>
            </a:p>
          </p:txBody>
        </p:sp>
      </p:grpSp>
      <p:grpSp>
        <p:nvGrpSpPr>
          <p:cNvPr id="43" name="Groupe 42"/>
          <p:cNvGrpSpPr/>
          <p:nvPr/>
        </p:nvGrpSpPr>
        <p:grpSpPr>
          <a:xfrm>
            <a:off x="3464558" y="176571"/>
            <a:ext cx="894775" cy="994684"/>
            <a:chOff x="2988771" y="4351495"/>
            <a:chExt cx="1557225" cy="183672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4" name="Image 4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88771" y="4351495"/>
              <a:ext cx="1557225" cy="1836725"/>
            </a:xfrm>
            <a:prstGeom prst="rect">
              <a:avLst/>
            </a:prstGeom>
          </p:spPr>
        </p:pic>
        <p:sp>
          <p:nvSpPr>
            <p:cNvPr id="45" name="ZoneTexte 44"/>
            <p:cNvSpPr txBox="1"/>
            <p:nvPr/>
          </p:nvSpPr>
          <p:spPr>
            <a:xfrm>
              <a:off x="3251404" y="4581864"/>
              <a:ext cx="1031958" cy="710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b="1" dirty="0">
                  <a:solidFill>
                    <a:schemeClr val="bg2">
                      <a:lumMod val="25000"/>
                    </a:schemeClr>
                  </a:solidFill>
                  <a:latin typeface="Chevin Std Bold" panose="020F0800000000000000" pitchFamily="34" charset="0"/>
                  <a:cs typeface="DIN-Regular"/>
                </a:rPr>
                <a:t>2021</a:t>
              </a:r>
            </a:p>
            <a:p>
              <a:pPr algn="ctr"/>
              <a:r>
                <a:rPr lang="fr-FR" sz="600" dirty="0" err="1">
                  <a:solidFill>
                    <a:schemeClr val="bg2">
                      <a:lumMod val="25000"/>
                    </a:schemeClr>
                  </a:solidFill>
                  <a:latin typeface="Chevin Std Bold" panose="020F0800000000000000" pitchFamily="34" charset="0"/>
                  <a:cs typeface="DIN-Regular"/>
                </a:rPr>
                <a:t>v</a:t>
              </a:r>
              <a:r>
                <a:rPr lang="fr-FR" sz="700" dirty="0" err="1">
                  <a:solidFill>
                    <a:schemeClr val="bg2">
                      <a:lumMod val="25000"/>
                    </a:schemeClr>
                  </a:solidFill>
                  <a:latin typeface="Chevin Std Bold" panose="020F0800000000000000" pitchFamily="34" charset="0"/>
                  <a:cs typeface="DIN-Regular"/>
                </a:rPr>
                <a:t>NEXT</a:t>
              </a:r>
              <a:r>
                <a:rPr lang="fr-FR" sz="700" dirty="0">
                  <a:solidFill>
                    <a:schemeClr val="bg2">
                      <a:lumMod val="25000"/>
                    </a:schemeClr>
                  </a:solidFill>
                  <a:latin typeface="Chevin Std Bold" panose="020F0800000000000000" pitchFamily="34" charset="0"/>
                  <a:cs typeface="DIN-Regular"/>
                </a:rPr>
                <a:t>++</a:t>
              </a:r>
            </a:p>
          </p:txBody>
        </p:sp>
      </p:grpSp>
      <p:pic>
        <p:nvPicPr>
          <p:cNvPr id="13" name="Imag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3933" y="6367751"/>
            <a:ext cx="1209234" cy="377886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6896925" y="2541987"/>
            <a:ext cx="206731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fr-FR" sz="900" b="1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  <a:t>Cloud Services</a:t>
            </a:r>
          </a:p>
          <a:p>
            <a:pPr marL="261938" lvl="1" indent="-1714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  <a:t>Report </a:t>
            </a:r>
            <a:r>
              <a:rPr lang="fr-FR" sz="900" dirty="0" err="1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  <a:t>Writer</a:t>
            </a:r>
            <a:r>
              <a:rPr lang="fr-FR" sz="900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  <a:t> Online</a:t>
            </a:r>
          </a:p>
          <a:p>
            <a:pPr marL="261938" lvl="1" indent="-171450">
              <a:buFont typeface="Arial" panose="020B0604020202020204" pitchFamily="34" charset="0"/>
              <a:buChar char="•"/>
            </a:pPr>
            <a:r>
              <a:rPr lang="fr-FR" sz="900" dirty="0" err="1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  <a:t>Dashboards</a:t>
            </a:r>
            <a:r>
              <a:rPr lang="fr-FR" sz="900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  <a:t/>
            </a:r>
            <a:br>
              <a:rPr lang="fr-FR" sz="900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</a:br>
            <a:r>
              <a:rPr lang="fr-FR" sz="900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  <a:t>(Drill down links)</a:t>
            </a:r>
          </a:p>
          <a:p>
            <a:pPr marL="261938" lvl="1" indent="-171450">
              <a:buFont typeface="Arial" panose="020B0604020202020204" pitchFamily="34" charset="0"/>
              <a:buChar char="•"/>
            </a:pPr>
            <a:r>
              <a:rPr lang="fr-FR" sz="900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  <a:t>Interactive charts</a:t>
            </a:r>
            <a:r>
              <a:rPr lang="fr-FR" sz="900" b="1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  <a:t>	</a:t>
            </a:r>
            <a:r>
              <a:rPr lang="en-GB" sz="900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  <a:t/>
            </a:r>
            <a:br>
              <a:rPr lang="en-GB" sz="900" dirty="0">
                <a:solidFill>
                  <a:schemeClr val="tx1"/>
                </a:solidFill>
                <a:latin typeface="Century Gothic" panose="020B0502020202020204" pitchFamily="34" charset="0"/>
                <a:cs typeface="DIN-Regular"/>
              </a:rPr>
            </a:br>
            <a:endParaRPr lang="fr-FR" sz="900" dirty="0">
              <a:solidFill>
                <a:schemeClr val="tx1"/>
              </a:solidFill>
              <a:latin typeface="Century Gothic" panose="020B0502020202020204" pitchFamily="34" charset="0"/>
              <a:cs typeface="DIN-Regular"/>
            </a:endParaRPr>
          </a:p>
        </p:txBody>
      </p:sp>
    </p:spTree>
    <p:extLst>
      <p:ext uri="{BB962C8B-B14F-4D97-AF65-F5344CB8AC3E}">
        <p14:creationId xmlns:p14="http://schemas.microsoft.com/office/powerpoint/2010/main" val="32052170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005064"/>
            <a:ext cx="9144000" cy="2852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953" y="1081836"/>
            <a:ext cx="8090093" cy="469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808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005064"/>
            <a:ext cx="9144000" cy="28529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1019"/>
            <a:ext cx="9144000" cy="6575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7658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0" y="1387475"/>
            <a:ext cx="8686800" cy="4479925"/>
          </a:xfrm>
          <a:prstGeom prst="rect">
            <a:avLst/>
          </a:prstGeom>
        </p:spPr>
        <p:txBody>
          <a:bodyPr/>
          <a:lstStyle/>
          <a:p>
            <a:pPr lvl="1" eaLnBrk="1" hangingPunct="1"/>
            <a:endParaRPr lang="fr-FR" dirty="0"/>
          </a:p>
          <a:p>
            <a:pPr lvl="1" eaLnBrk="1" hangingPunct="1"/>
            <a:endParaRPr lang="fr-FR" dirty="0"/>
          </a:p>
          <a:p>
            <a:pPr lvl="1" eaLnBrk="1" hangingPunct="1"/>
            <a:endParaRPr lang="fr-FR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6752" y="-102773"/>
            <a:ext cx="11593288" cy="7728858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499992" y="3356992"/>
            <a:ext cx="3870840" cy="101566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fr-FR" sz="4400" b="1" dirty="0">
                <a:solidFill>
                  <a:schemeClr val="tx1"/>
                </a:solidFill>
              </a:rPr>
              <a:t>THANK YOU! </a:t>
            </a:r>
            <a:r>
              <a:rPr lang="fr-FR" sz="4000" b="1" dirty="0">
                <a:solidFill>
                  <a:schemeClr val="tx1"/>
                </a:solidFill>
              </a:rPr>
              <a:t/>
            </a:r>
            <a:br>
              <a:rPr lang="fr-FR" sz="4000" b="1" dirty="0">
                <a:solidFill>
                  <a:schemeClr val="tx1"/>
                </a:solidFill>
              </a:rPr>
            </a:br>
            <a:endParaRPr lang="fr-FR" sz="1600" dirty="0">
              <a:solidFill>
                <a:schemeClr val="tx1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2925" y="5853721"/>
            <a:ext cx="2448520" cy="850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83403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Four Js Presentation">
  <a:themeElements>
    <a:clrScheme name="Thème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hème Office">
      <a:majorFont>
        <a:latin typeface="Myriad Bold"/>
        <a:ea typeface="DejaVu Sans"/>
        <a:cs typeface="DejaVu Sans"/>
      </a:majorFont>
      <a:minorFont>
        <a:latin typeface="Myriad Bold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hème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hème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hème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24993</TotalTime>
  <Words>665</Words>
  <Application>Microsoft Office PowerPoint</Application>
  <PresentationFormat>Presentazione su schermo (4:3)</PresentationFormat>
  <Paragraphs>336</Paragraphs>
  <Slides>18</Slides>
  <Notes>18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Four Js Presentation</vt:lpstr>
      <vt:lpstr>Presentazione standard di PowerPoint</vt:lpstr>
      <vt:lpstr>Presentazione standard di PowerPoint</vt:lpstr>
      <vt:lpstr>The post-PC era – Consumer IT The 5 big technology shifts</vt:lpstr>
      <vt:lpstr>Industry trends  The way we work is being transformed</vt:lpstr>
      <vt:lpstr>Industry trends  The way we work is being transformed</vt:lpstr>
      <vt:lpstr>Industry trends  Innovation in weak user experience markets</vt:lpstr>
      <vt:lpstr>Digital transformation  Healthcare</vt:lpstr>
      <vt:lpstr>Digital transformation  Chandon – Vineyard precision management</vt:lpstr>
      <vt:lpstr>Digital transformation Chandon – Vineyard precision management</vt:lpstr>
      <vt:lpstr>Presentazione standard di PowerPoint</vt:lpstr>
      <vt:lpstr>Industry trends  Web-like apps and app-like websites</vt:lpstr>
      <vt:lpstr>Presentazione standard di PowerPoint</vt:lpstr>
      <vt:lpstr>Industry trends  Web-like apps and app-like websites</vt:lpstr>
      <vt:lpstr>Industry trends  What is Responsive Design?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Genero Clients Overview</dc:title>
  <dc:subject>Genero GDC GWC Silverlight</dc:subject>
  <dc:creator>Christophe Meyer</dc:creator>
  <dc:description>- Overview about Genero Clients
- Clients Deployments
- New features
     - Interactive components
     - Silverlight</dc:description>
  <cp:lastModifiedBy>bverde</cp:lastModifiedBy>
  <cp:revision>3644</cp:revision>
  <cp:lastPrinted>2018-10-10T09:07:57Z</cp:lastPrinted>
  <dcterms:created xsi:type="dcterms:W3CDTF">2010-10-01T11:34:47Z</dcterms:created>
  <dcterms:modified xsi:type="dcterms:W3CDTF">2018-10-19T08:57:08Z</dcterms:modified>
</cp:coreProperties>
</file>